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8" r:id="rId9"/>
    <p:sldId id="266" r:id="rId10"/>
    <p:sldId id="267"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08" d="100"/>
          <a:sy n="108"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FB903-1F71-2D4D-B2D7-48BC39BBD9CC}" type="datetimeFigureOut">
              <a:rPr lang="en-US" smtClean="0"/>
              <a:t>8/23/2021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B94BC-B5F2-4A45-A3BE-73A2F1D50CFB}" type="slidenum">
              <a:rPr lang="en-US" smtClean="0"/>
              <a:t>‹#›</a:t>
            </a:fld>
            <a:endParaRPr lang="en-US"/>
          </a:p>
        </p:txBody>
      </p:sp>
    </p:spTree>
    <p:extLst>
      <p:ext uri="{BB962C8B-B14F-4D97-AF65-F5344CB8AC3E}">
        <p14:creationId xmlns:p14="http://schemas.microsoft.com/office/powerpoint/2010/main" val="329524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BA54-66A3-B14D-A113-34F4A4D2A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334BD5-6C5B-B946-B717-608241B59F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23A639-A3BE-DC47-A7BD-B489F09D174A}"/>
              </a:ext>
            </a:extLst>
          </p:cNvPr>
          <p:cNvSpPr>
            <a:spLocks noGrp="1"/>
          </p:cNvSpPr>
          <p:nvPr>
            <p:ph type="dt" sz="half" idx="10"/>
          </p:nvPr>
        </p:nvSpPr>
        <p:spPr/>
        <p:txBody>
          <a:bodyPr/>
          <a:lstStyle/>
          <a:p>
            <a:fld id="{3A4FD286-1595-AB44-BE84-034E6A01D3BE}" type="datetime1">
              <a:rPr lang="en-US" smtClean="0"/>
              <a:t>8/23/2021</a:t>
            </a:fld>
            <a:endParaRPr lang="en-US"/>
          </a:p>
        </p:txBody>
      </p:sp>
      <p:sp>
        <p:nvSpPr>
          <p:cNvPr id="5" name="Footer Placeholder 4">
            <a:extLst>
              <a:ext uri="{FF2B5EF4-FFF2-40B4-BE49-F238E27FC236}">
                <a16:creationId xmlns:a16="http://schemas.microsoft.com/office/drawing/2014/main" id="{3965609E-F0DB-814C-A162-FF8D76DB41A4}"/>
              </a:ext>
            </a:extLst>
          </p:cNvPr>
          <p:cNvSpPr>
            <a:spLocks noGrp="1"/>
          </p:cNvSpPr>
          <p:nvPr>
            <p:ph type="ftr" sz="quarter" idx="11"/>
          </p:nvPr>
        </p:nvSpPr>
        <p:spPr/>
        <p:txBody>
          <a:body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DCC94A34-2654-FF41-B59E-F1A8E6CE3CD6}"/>
              </a:ext>
            </a:extLst>
          </p:cNvPr>
          <p:cNvSpPr>
            <a:spLocks noGrp="1"/>
          </p:cNvSpPr>
          <p:nvPr>
            <p:ph type="sldNum" sz="quarter" idx="12"/>
          </p:nvPr>
        </p:nvSpPr>
        <p:spPr/>
        <p:txBody>
          <a:bodyPr/>
          <a:lstStyle/>
          <a:p>
            <a:fld id="{EA3B0D5E-F70F-5645-8C2E-C320449FD802}" type="slidenum">
              <a:rPr lang="en-US" smtClean="0"/>
              <a:t>‹#›</a:t>
            </a:fld>
            <a:endParaRPr lang="en-US"/>
          </a:p>
        </p:txBody>
      </p:sp>
    </p:spTree>
    <p:extLst>
      <p:ext uri="{BB962C8B-B14F-4D97-AF65-F5344CB8AC3E}">
        <p14:creationId xmlns:p14="http://schemas.microsoft.com/office/powerpoint/2010/main" val="122663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09D5-922C-804C-B274-E3557D7C18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DB671F-EAC8-5A43-B65C-E7B039C60D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7AD95-0E94-5145-A05D-689366080BC5}"/>
              </a:ext>
            </a:extLst>
          </p:cNvPr>
          <p:cNvSpPr>
            <a:spLocks noGrp="1"/>
          </p:cNvSpPr>
          <p:nvPr>
            <p:ph type="dt" sz="half" idx="10"/>
          </p:nvPr>
        </p:nvSpPr>
        <p:spPr/>
        <p:txBody>
          <a:bodyPr/>
          <a:lstStyle/>
          <a:p>
            <a:fld id="{74428571-453F-FC45-BE26-E4E810A60185}" type="datetime1">
              <a:rPr lang="en-US" smtClean="0"/>
              <a:t>8/23/2021</a:t>
            </a:fld>
            <a:endParaRPr lang="en-US"/>
          </a:p>
        </p:txBody>
      </p:sp>
      <p:sp>
        <p:nvSpPr>
          <p:cNvPr id="5" name="Footer Placeholder 4">
            <a:extLst>
              <a:ext uri="{FF2B5EF4-FFF2-40B4-BE49-F238E27FC236}">
                <a16:creationId xmlns:a16="http://schemas.microsoft.com/office/drawing/2014/main" id="{6126DB5F-1441-B64A-A2D3-B65243D0A40B}"/>
              </a:ext>
            </a:extLst>
          </p:cNvPr>
          <p:cNvSpPr>
            <a:spLocks noGrp="1"/>
          </p:cNvSpPr>
          <p:nvPr>
            <p:ph type="ftr" sz="quarter" idx="11"/>
          </p:nvPr>
        </p:nvSpPr>
        <p:spPr/>
        <p:txBody>
          <a:body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0B7B93C2-31FD-514A-A0CD-5186FFE321D2}"/>
              </a:ext>
            </a:extLst>
          </p:cNvPr>
          <p:cNvSpPr>
            <a:spLocks noGrp="1"/>
          </p:cNvSpPr>
          <p:nvPr>
            <p:ph type="sldNum" sz="quarter" idx="12"/>
          </p:nvPr>
        </p:nvSpPr>
        <p:spPr/>
        <p:txBody>
          <a:bodyPr/>
          <a:lstStyle/>
          <a:p>
            <a:fld id="{EA3B0D5E-F70F-5645-8C2E-C320449FD802}" type="slidenum">
              <a:rPr lang="en-US" smtClean="0"/>
              <a:t>‹#›</a:t>
            </a:fld>
            <a:endParaRPr lang="en-US"/>
          </a:p>
        </p:txBody>
      </p:sp>
    </p:spTree>
    <p:extLst>
      <p:ext uri="{BB962C8B-B14F-4D97-AF65-F5344CB8AC3E}">
        <p14:creationId xmlns:p14="http://schemas.microsoft.com/office/powerpoint/2010/main" val="123165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7D052-4305-C84C-955E-F633DE7B63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EA6368-27EE-0A44-B3C4-D9F515E6BE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24928-F835-4C4F-9D68-11F3DF29CA2C}"/>
              </a:ext>
            </a:extLst>
          </p:cNvPr>
          <p:cNvSpPr>
            <a:spLocks noGrp="1"/>
          </p:cNvSpPr>
          <p:nvPr>
            <p:ph type="dt" sz="half" idx="10"/>
          </p:nvPr>
        </p:nvSpPr>
        <p:spPr/>
        <p:txBody>
          <a:bodyPr/>
          <a:lstStyle/>
          <a:p>
            <a:fld id="{D1360ABE-44CD-B64B-9F28-58340DA1EF70}" type="datetime1">
              <a:rPr lang="en-US" smtClean="0"/>
              <a:t>8/23/2021</a:t>
            </a:fld>
            <a:endParaRPr lang="en-US"/>
          </a:p>
        </p:txBody>
      </p:sp>
      <p:sp>
        <p:nvSpPr>
          <p:cNvPr id="5" name="Footer Placeholder 4">
            <a:extLst>
              <a:ext uri="{FF2B5EF4-FFF2-40B4-BE49-F238E27FC236}">
                <a16:creationId xmlns:a16="http://schemas.microsoft.com/office/drawing/2014/main" id="{4F671759-6C15-2946-96F5-A66BC8F8E069}"/>
              </a:ext>
            </a:extLst>
          </p:cNvPr>
          <p:cNvSpPr>
            <a:spLocks noGrp="1"/>
          </p:cNvSpPr>
          <p:nvPr>
            <p:ph type="ftr" sz="quarter" idx="11"/>
          </p:nvPr>
        </p:nvSpPr>
        <p:spPr/>
        <p:txBody>
          <a:body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B8A17BCB-3682-5E41-8A1F-471A26C7EDE8}"/>
              </a:ext>
            </a:extLst>
          </p:cNvPr>
          <p:cNvSpPr>
            <a:spLocks noGrp="1"/>
          </p:cNvSpPr>
          <p:nvPr>
            <p:ph type="sldNum" sz="quarter" idx="12"/>
          </p:nvPr>
        </p:nvSpPr>
        <p:spPr/>
        <p:txBody>
          <a:bodyPr/>
          <a:lstStyle/>
          <a:p>
            <a:fld id="{EA3B0D5E-F70F-5645-8C2E-C320449FD802}" type="slidenum">
              <a:rPr lang="en-US" smtClean="0"/>
              <a:t>‹#›</a:t>
            </a:fld>
            <a:endParaRPr lang="en-US"/>
          </a:p>
        </p:txBody>
      </p:sp>
    </p:spTree>
    <p:extLst>
      <p:ext uri="{BB962C8B-B14F-4D97-AF65-F5344CB8AC3E}">
        <p14:creationId xmlns:p14="http://schemas.microsoft.com/office/powerpoint/2010/main" val="19943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498C-375F-3C42-87A1-89E6AA63D0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0FFD7-6935-5B4D-B8DE-262D7A703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75BC9-7977-5D41-AD0D-45C3A42199DF}"/>
              </a:ext>
            </a:extLst>
          </p:cNvPr>
          <p:cNvSpPr>
            <a:spLocks noGrp="1"/>
          </p:cNvSpPr>
          <p:nvPr>
            <p:ph type="dt" sz="half" idx="10"/>
          </p:nvPr>
        </p:nvSpPr>
        <p:spPr/>
        <p:txBody>
          <a:bodyPr/>
          <a:lstStyle/>
          <a:p>
            <a:fld id="{BDAFD973-3013-1E4F-B002-E07BEC7C3CB4}" type="datetime1">
              <a:rPr lang="en-US" smtClean="0"/>
              <a:t>8/23/2021</a:t>
            </a:fld>
            <a:endParaRPr lang="en-US"/>
          </a:p>
        </p:txBody>
      </p:sp>
      <p:sp>
        <p:nvSpPr>
          <p:cNvPr id="5" name="Footer Placeholder 4">
            <a:extLst>
              <a:ext uri="{FF2B5EF4-FFF2-40B4-BE49-F238E27FC236}">
                <a16:creationId xmlns:a16="http://schemas.microsoft.com/office/drawing/2014/main" id="{908ADB3D-69CC-DB47-B7F2-EC3B13281BF1}"/>
              </a:ext>
            </a:extLst>
          </p:cNvPr>
          <p:cNvSpPr>
            <a:spLocks noGrp="1"/>
          </p:cNvSpPr>
          <p:nvPr>
            <p:ph type="ftr" sz="quarter" idx="11"/>
          </p:nvPr>
        </p:nvSpPr>
        <p:spPr/>
        <p:txBody>
          <a:body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20777569-2907-5C4E-B8B3-FF9534B85EA0}"/>
              </a:ext>
            </a:extLst>
          </p:cNvPr>
          <p:cNvSpPr>
            <a:spLocks noGrp="1"/>
          </p:cNvSpPr>
          <p:nvPr>
            <p:ph type="sldNum" sz="quarter" idx="12"/>
          </p:nvPr>
        </p:nvSpPr>
        <p:spPr/>
        <p:txBody>
          <a:bodyPr/>
          <a:lstStyle/>
          <a:p>
            <a:fld id="{EA3B0D5E-F70F-5645-8C2E-C320449FD802}" type="slidenum">
              <a:rPr lang="en-US" smtClean="0"/>
              <a:t>‹#›</a:t>
            </a:fld>
            <a:endParaRPr lang="en-US"/>
          </a:p>
        </p:txBody>
      </p:sp>
    </p:spTree>
    <p:extLst>
      <p:ext uri="{BB962C8B-B14F-4D97-AF65-F5344CB8AC3E}">
        <p14:creationId xmlns:p14="http://schemas.microsoft.com/office/powerpoint/2010/main" val="379308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FBF9-2E4C-2B43-A93B-7AF61075C6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44B22E-3303-7645-B78D-BC3A4DE19F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577181-9620-7E49-BF1A-40ED946C5F8D}"/>
              </a:ext>
            </a:extLst>
          </p:cNvPr>
          <p:cNvSpPr>
            <a:spLocks noGrp="1"/>
          </p:cNvSpPr>
          <p:nvPr>
            <p:ph type="dt" sz="half" idx="10"/>
          </p:nvPr>
        </p:nvSpPr>
        <p:spPr/>
        <p:txBody>
          <a:bodyPr/>
          <a:lstStyle/>
          <a:p>
            <a:fld id="{D5265661-9762-9D44-8110-076C75B1BD68}" type="datetime1">
              <a:rPr lang="en-US" smtClean="0"/>
              <a:t>8/23/2021</a:t>
            </a:fld>
            <a:endParaRPr lang="en-US"/>
          </a:p>
        </p:txBody>
      </p:sp>
      <p:sp>
        <p:nvSpPr>
          <p:cNvPr id="5" name="Footer Placeholder 4">
            <a:extLst>
              <a:ext uri="{FF2B5EF4-FFF2-40B4-BE49-F238E27FC236}">
                <a16:creationId xmlns:a16="http://schemas.microsoft.com/office/drawing/2014/main" id="{0657D4EC-979F-2F49-AAE7-87A0C91720C4}"/>
              </a:ext>
            </a:extLst>
          </p:cNvPr>
          <p:cNvSpPr>
            <a:spLocks noGrp="1"/>
          </p:cNvSpPr>
          <p:nvPr>
            <p:ph type="ftr" sz="quarter" idx="11"/>
          </p:nvPr>
        </p:nvSpPr>
        <p:spPr/>
        <p:txBody>
          <a:body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C9336344-A950-7D43-BD28-ABCC36E0C2A1}"/>
              </a:ext>
            </a:extLst>
          </p:cNvPr>
          <p:cNvSpPr>
            <a:spLocks noGrp="1"/>
          </p:cNvSpPr>
          <p:nvPr>
            <p:ph type="sldNum" sz="quarter" idx="12"/>
          </p:nvPr>
        </p:nvSpPr>
        <p:spPr/>
        <p:txBody>
          <a:bodyPr/>
          <a:lstStyle/>
          <a:p>
            <a:fld id="{EA3B0D5E-F70F-5645-8C2E-C320449FD802}" type="slidenum">
              <a:rPr lang="en-US" smtClean="0"/>
              <a:t>‹#›</a:t>
            </a:fld>
            <a:endParaRPr lang="en-US"/>
          </a:p>
        </p:txBody>
      </p:sp>
    </p:spTree>
    <p:extLst>
      <p:ext uri="{BB962C8B-B14F-4D97-AF65-F5344CB8AC3E}">
        <p14:creationId xmlns:p14="http://schemas.microsoft.com/office/powerpoint/2010/main" val="422218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10F3-C70D-AE47-87B2-5472FCFD6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4E9FC-EF0E-1342-AAA4-547CA4352F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DED330-4950-744E-B7AE-69A8238AD1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22485C-48DA-0B44-A60A-3873887EB1A8}"/>
              </a:ext>
            </a:extLst>
          </p:cNvPr>
          <p:cNvSpPr>
            <a:spLocks noGrp="1"/>
          </p:cNvSpPr>
          <p:nvPr>
            <p:ph type="dt" sz="half" idx="10"/>
          </p:nvPr>
        </p:nvSpPr>
        <p:spPr/>
        <p:txBody>
          <a:bodyPr/>
          <a:lstStyle/>
          <a:p>
            <a:fld id="{35D15456-1ADA-064B-AE04-F44B374FF472}" type="datetime1">
              <a:rPr lang="en-US" smtClean="0"/>
              <a:t>8/23/2021</a:t>
            </a:fld>
            <a:endParaRPr lang="en-US"/>
          </a:p>
        </p:txBody>
      </p:sp>
      <p:sp>
        <p:nvSpPr>
          <p:cNvPr id="6" name="Footer Placeholder 5">
            <a:extLst>
              <a:ext uri="{FF2B5EF4-FFF2-40B4-BE49-F238E27FC236}">
                <a16:creationId xmlns:a16="http://schemas.microsoft.com/office/drawing/2014/main" id="{BD9551D3-4934-9B48-9951-FB0EA23F5DCB}"/>
              </a:ext>
            </a:extLst>
          </p:cNvPr>
          <p:cNvSpPr>
            <a:spLocks noGrp="1"/>
          </p:cNvSpPr>
          <p:nvPr>
            <p:ph type="ftr" sz="quarter" idx="11"/>
          </p:nvPr>
        </p:nvSpPr>
        <p:spPr/>
        <p:txBody>
          <a:bodyPr/>
          <a:lstStyle/>
          <a:p>
            <a:r>
              <a:rPr lang="en-US"/>
              <a:t>Opponent Rebuttal of Community Support Analysis 081321.ppt</a:t>
            </a:r>
          </a:p>
        </p:txBody>
      </p:sp>
      <p:sp>
        <p:nvSpPr>
          <p:cNvPr id="7" name="Slide Number Placeholder 6">
            <a:extLst>
              <a:ext uri="{FF2B5EF4-FFF2-40B4-BE49-F238E27FC236}">
                <a16:creationId xmlns:a16="http://schemas.microsoft.com/office/drawing/2014/main" id="{4904E144-6251-7641-8F6D-C9195FFEB107}"/>
              </a:ext>
            </a:extLst>
          </p:cNvPr>
          <p:cNvSpPr>
            <a:spLocks noGrp="1"/>
          </p:cNvSpPr>
          <p:nvPr>
            <p:ph type="sldNum" sz="quarter" idx="12"/>
          </p:nvPr>
        </p:nvSpPr>
        <p:spPr/>
        <p:txBody>
          <a:bodyPr/>
          <a:lstStyle/>
          <a:p>
            <a:fld id="{EA3B0D5E-F70F-5645-8C2E-C320449FD802}" type="slidenum">
              <a:rPr lang="en-US" smtClean="0"/>
              <a:t>‹#›</a:t>
            </a:fld>
            <a:endParaRPr lang="en-US"/>
          </a:p>
        </p:txBody>
      </p:sp>
    </p:spTree>
    <p:extLst>
      <p:ext uri="{BB962C8B-B14F-4D97-AF65-F5344CB8AC3E}">
        <p14:creationId xmlns:p14="http://schemas.microsoft.com/office/powerpoint/2010/main" val="3876663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BDAC-CA85-F948-986E-643CA3C9B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E19C8D-166F-CC42-8D96-EDAE7D9142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7A6341-D1E8-A84B-8F6C-B60DFB9829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432C42-EEF4-3F46-B4EF-0962EF651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E0A797-6EDB-364B-8679-D4998A9E0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73DBE1-25BB-7746-95E3-1A0D24797597}"/>
              </a:ext>
            </a:extLst>
          </p:cNvPr>
          <p:cNvSpPr>
            <a:spLocks noGrp="1"/>
          </p:cNvSpPr>
          <p:nvPr>
            <p:ph type="dt" sz="half" idx="10"/>
          </p:nvPr>
        </p:nvSpPr>
        <p:spPr/>
        <p:txBody>
          <a:bodyPr/>
          <a:lstStyle/>
          <a:p>
            <a:fld id="{52A076B4-2F65-9149-97C0-94BB628BD27F}" type="datetime1">
              <a:rPr lang="en-US" smtClean="0"/>
              <a:t>8/23/2021</a:t>
            </a:fld>
            <a:endParaRPr lang="en-US"/>
          </a:p>
        </p:txBody>
      </p:sp>
      <p:sp>
        <p:nvSpPr>
          <p:cNvPr id="8" name="Footer Placeholder 7">
            <a:extLst>
              <a:ext uri="{FF2B5EF4-FFF2-40B4-BE49-F238E27FC236}">
                <a16:creationId xmlns:a16="http://schemas.microsoft.com/office/drawing/2014/main" id="{28361403-E6EA-1043-999E-B0F79546A089}"/>
              </a:ext>
            </a:extLst>
          </p:cNvPr>
          <p:cNvSpPr>
            <a:spLocks noGrp="1"/>
          </p:cNvSpPr>
          <p:nvPr>
            <p:ph type="ftr" sz="quarter" idx="11"/>
          </p:nvPr>
        </p:nvSpPr>
        <p:spPr/>
        <p:txBody>
          <a:bodyPr/>
          <a:lstStyle/>
          <a:p>
            <a:r>
              <a:rPr lang="en-US"/>
              <a:t>Opponent Rebuttal of Community Support Analysis 081321.ppt</a:t>
            </a:r>
          </a:p>
        </p:txBody>
      </p:sp>
      <p:sp>
        <p:nvSpPr>
          <p:cNvPr id="9" name="Slide Number Placeholder 8">
            <a:extLst>
              <a:ext uri="{FF2B5EF4-FFF2-40B4-BE49-F238E27FC236}">
                <a16:creationId xmlns:a16="http://schemas.microsoft.com/office/drawing/2014/main" id="{C60F11C8-CAF9-F249-BFFB-661BCEBA4DC9}"/>
              </a:ext>
            </a:extLst>
          </p:cNvPr>
          <p:cNvSpPr>
            <a:spLocks noGrp="1"/>
          </p:cNvSpPr>
          <p:nvPr>
            <p:ph type="sldNum" sz="quarter" idx="12"/>
          </p:nvPr>
        </p:nvSpPr>
        <p:spPr/>
        <p:txBody>
          <a:bodyPr/>
          <a:lstStyle/>
          <a:p>
            <a:fld id="{EA3B0D5E-F70F-5645-8C2E-C320449FD802}" type="slidenum">
              <a:rPr lang="en-US" smtClean="0"/>
              <a:t>‹#›</a:t>
            </a:fld>
            <a:endParaRPr lang="en-US"/>
          </a:p>
        </p:txBody>
      </p:sp>
    </p:spTree>
    <p:extLst>
      <p:ext uri="{BB962C8B-B14F-4D97-AF65-F5344CB8AC3E}">
        <p14:creationId xmlns:p14="http://schemas.microsoft.com/office/powerpoint/2010/main" val="209193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06ED-BC13-EF48-B0D2-639A9B01C2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8B00E-4EDE-F84C-8ADB-76D7F54DF780}"/>
              </a:ext>
            </a:extLst>
          </p:cNvPr>
          <p:cNvSpPr>
            <a:spLocks noGrp="1"/>
          </p:cNvSpPr>
          <p:nvPr>
            <p:ph type="dt" sz="half" idx="10"/>
          </p:nvPr>
        </p:nvSpPr>
        <p:spPr/>
        <p:txBody>
          <a:bodyPr/>
          <a:lstStyle/>
          <a:p>
            <a:fld id="{91CF50DB-6D0F-8047-B90E-C57891B66893}" type="datetime1">
              <a:rPr lang="en-US" smtClean="0"/>
              <a:t>8/23/2021</a:t>
            </a:fld>
            <a:endParaRPr lang="en-US"/>
          </a:p>
        </p:txBody>
      </p:sp>
      <p:sp>
        <p:nvSpPr>
          <p:cNvPr id="4" name="Footer Placeholder 3">
            <a:extLst>
              <a:ext uri="{FF2B5EF4-FFF2-40B4-BE49-F238E27FC236}">
                <a16:creationId xmlns:a16="http://schemas.microsoft.com/office/drawing/2014/main" id="{1F06E927-51A7-424D-BD56-7CC0E7F672DE}"/>
              </a:ext>
            </a:extLst>
          </p:cNvPr>
          <p:cNvSpPr>
            <a:spLocks noGrp="1"/>
          </p:cNvSpPr>
          <p:nvPr>
            <p:ph type="ftr" sz="quarter" idx="11"/>
          </p:nvPr>
        </p:nvSpPr>
        <p:spPr/>
        <p:txBody>
          <a:bodyPr/>
          <a:lstStyle/>
          <a:p>
            <a:r>
              <a:rPr lang="en-US"/>
              <a:t>Opponent Rebuttal of Community Support Analysis 081321.ppt</a:t>
            </a:r>
          </a:p>
        </p:txBody>
      </p:sp>
      <p:sp>
        <p:nvSpPr>
          <p:cNvPr id="5" name="Slide Number Placeholder 4">
            <a:extLst>
              <a:ext uri="{FF2B5EF4-FFF2-40B4-BE49-F238E27FC236}">
                <a16:creationId xmlns:a16="http://schemas.microsoft.com/office/drawing/2014/main" id="{096B711E-461F-1B4C-81DB-912E565A783B}"/>
              </a:ext>
            </a:extLst>
          </p:cNvPr>
          <p:cNvSpPr>
            <a:spLocks noGrp="1"/>
          </p:cNvSpPr>
          <p:nvPr>
            <p:ph type="sldNum" sz="quarter" idx="12"/>
          </p:nvPr>
        </p:nvSpPr>
        <p:spPr/>
        <p:txBody>
          <a:bodyPr/>
          <a:lstStyle/>
          <a:p>
            <a:fld id="{EA3B0D5E-F70F-5645-8C2E-C320449FD802}" type="slidenum">
              <a:rPr lang="en-US" smtClean="0"/>
              <a:t>‹#›</a:t>
            </a:fld>
            <a:endParaRPr lang="en-US"/>
          </a:p>
        </p:txBody>
      </p:sp>
    </p:spTree>
    <p:extLst>
      <p:ext uri="{BB962C8B-B14F-4D97-AF65-F5344CB8AC3E}">
        <p14:creationId xmlns:p14="http://schemas.microsoft.com/office/powerpoint/2010/main" val="228992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C1A0B-71FA-FF40-A54C-0946B4B5F847}"/>
              </a:ext>
            </a:extLst>
          </p:cNvPr>
          <p:cNvSpPr>
            <a:spLocks noGrp="1"/>
          </p:cNvSpPr>
          <p:nvPr>
            <p:ph type="dt" sz="half" idx="10"/>
          </p:nvPr>
        </p:nvSpPr>
        <p:spPr/>
        <p:txBody>
          <a:bodyPr/>
          <a:lstStyle/>
          <a:p>
            <a:fld id="{083ABC56-242B-BF41-99E6-3DEC79BC76D9}" type="datetime1">
              <a:rPr lang="en-US" smtClean="0"/>
              <a:t>8/23/2021</a:t>
            </a:fld>
            <a:endParaRPr lang="en-US"/>
          </a:p>
        </p:txBody>
      </p:sp>
      <p:sp>
        <p:nvSpPr>
          <p:cNvPr id="3" name="Footer Placeholder 2">
            <a:extLst>
              <a:ext uri="{FF2B5EF4-FFF2-40B4-BE49-F238E27FC236}">
                <a16:creationId xmlns:a16="http://schemas.microsoft.com/office/drawing/2014/main" id="{9F3531B2-249D-E849-9915-918F1A548633}"/>
              </a:ext>
            </a:extLst>
          </p:cNvPr>
          <p:cNvSpPr>
            <a:spLocks noGrp="1"/>
          </p:cNvSpPr>
          <p:nvPr>
            <p:ph type="ftr" sz="quarter" idx="11"/>
          </p:nvPr>
        </p:nvSpPr>
        <p:spPr/>
        <p:txBody>
          <a:bodyPr/>
          <a:lstStyle/>
          <a:p>
            <a:r>
              <a:rPr lang="en-US"/>
              <a:t>Opponent Rebuttal of Community Support Analysis 081321.ppt</a:t>
            </a:r>
          </a:p>
        </p:txBody>
      </p:sp>
      <p:sp>
        <p:nvSpPr>
          <p:cNvPr id="4" name="Slide Number Placeholder 3">
            <a:extLst>
              <a:ext uri="{FF2B5EF4-FFF2-40B4-BE49-F238E27FC236}">
                <a16:creationId xmlns:a16="http://schemas.microsoft.com/office/drawing/2014/main" id="{31B43E3A-2896-774C-A9FE-E84F8F4A2AD3}"/>
              </a:ext>
            </a:extLst>
          </p:cNvPr>
          <p:cNvSpPr>
            <a:spLocks noGrp="1"/>
          </p:cNvSpPr>
          <p:nvPr>
            <p:ph type="sldNum" sz="quarter" idx="12"/>
          </p:nvPr>
        </p:nvSpPr>
        <p:spPr/>
        <p:txBody>
          <a:bodyPr/>
          <a:lstStyle/>
          <a:p>
            <a:fld id="{EA3B0D5E-F70F-5645-8C2E-C320449FD802}" type="slidenum">
              <a:rPr lang="en-US" smtClean="0"/>
              <a:t>‹#›</a:t>
            </a:fld>
            <a:endParaRPr lang="en-US"/>
          </a:p>
        </p:txBody>
      </p:sp>
    </p:spTree>
    <p:extLst>
      <p:ext uri="{BB962C8B-B14F-4D97-AF65-F5344CB8AC3E}">
        <p14:creationId xmlns:p14="http://schemas.microsoft.com/office/powerpoint/2010/main" val="341472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DB7A-081E-044A-80A8-A78895CA0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439B8C-4D69-8346-A450-1F6EC6F2AD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30940C-7041-2644-A3CD-2ADE08B50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7985AF-684E-1044-9ED9-30CA8B210D6A}"/>
              </a:ext>
            </a:extLst>
          </p:cNvPr>
          <p:cNvSpPr>
            <a:spLocks noGrp="1"/>
          </p:cNvSpPr>
          <p:nvPr>
            <p:ph type="dt" sz="half" idx="10"/>
          </p:nvPr>
        </p:nvSpPr>
        <p:spPr/>
        <p:txBody>
          <a:bodyPr/>
          <a:lstStyle/>
          <a:p>
            <a:fld id="{E098B270-D8F9-EB43-AA84-EB42B7502DA4}" type="datetime1">
              <a:rPr lang="en-US" smtClean="0"/>
              <a:t>8/23/2021</a:t>
            </a:fld>
            <a:endParaRPr lang="en-US"/>
          </a:p>
        </p:txBody>
      </p:sp>
      <p:sp>
        <p:nvSpPr>
          <p:cNvPr id="6" name="Footer Placeholder 5">
            <a:extLst>
              <a:ext uri="{FF2B5EF4-FFF2-40B4-BE49-F238E27FC236}">
                <a16:creationId xmlns:a16="http://schemas.microsoft.com/office/drawing/2014/main" id="{24596DC4-4FA2-304A-9F9D-95CB2B4308D6}"/>
              </a:ext>
            </a:extLst>
          </p:cNvPr>
          <p:cNvSpPr>
            <a:spLocks noGrp="1"/>
          </p:cNvSpPr>
          <p:nvPr>
            <p:ph type="ftr" sz="quarter" idx="11"/>
          </p:nvPr>
        </p:nvSpPr>
        <p:spPr/>
        <p:txBody>
          <a:bodyPr/>
          <a:lstStyle/>
          <a:p>
            <a:r>
              <a:rPr lang="en-US"/>
              <a:t>Opponent Rebuttal of Community Support Analysis 081321.ppt</a:t>
            </a:r>
          </a:p>
        </p:txBody>
      </p:sp>
      <p:sp>
        <p:nvSpPr>
          <p:cNvPr id="7" name="Slide Number Placeholder 6">
            <a:extLst>
              <a:ext uri="{FF2B5EF4-FFF2-40B4-BE49-F238E27FC236}">
                <a16:creationId xmlns:a16="http://schemas.microsoft.com/office/drawing/2014/main" id="{57597926-9663-EB41-81E5-46B1388781BA}"/>
              </a:ext>
            </a:extLst>
          </p:cNvPr>
          <p:cNvSpPr>
            <a:spLocks noGrp="1"/>
          </p:cNvSpPr>
          <p:nvPr>
            <p:ph type="sldNum" sz="quarter" idx="12"/>
          </p:nvPr>
        </p:nvSpPr>
        <p:spPr/>
        <p:txBody>
          <a:bodyPr/>
          <a:lstStyle/>
          <a:p>
            <a:fld id="{EA3B0D5E-F70F-5645-8C2E-C320449FD802}" type="slidenum">
              <a:rPr lang="en-US" smtClean="0"/>
              <a:t>‹#›</a:t>
            </a:fld>
            <a:endParaRPr lang="en-US"/>
          </a:p>
        </p:txBody>
      </p:sp>
    </p:spTree>
    <p:extLst>
      <p:ext uri="{BB962C8B-B14F-4D97-AF65-F5344CB8AC3E}">
        <p14:creationId xmlns:p14="http://schemas.microsoft.com/office/powerpoint/2010/main" val="22796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2993E-FF79-8349-92D1-89AEB84906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246F0A-B50E-774C-84A1-EA1FB5AE6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65ED6E-4AF5-1048-9C5F-CC68941F0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C822E-1526-1140-BFB3-650C8AEC7CCF}"/>
              </a:ext>
            </a:extLst>
          </p:cNvPr>
          <p:cNvSpPr>
            <a:spLocks noGrp="1"/>
          </p:cNvSpPr>
          <p:nvPr>
            <p:ph type="dt" sz="half" idx="10"/>
          </p:nvPr>
        </p:nvSpPr>
        <p:spPr/>
        <p:txBody>
          <a:bodyPr/>
          <a:lstStyle/>
          <a:p>
            <a:fld id="{93397949-9A56-9547-8A05-DED91C8005BF}" type="datetime1">
              <a:rPr lang="en-US" smtClean="0"/>
              <a:t>8/23/2021</a:t>
            </a:fld>
            <a:endParaRPr lang="en-US"/>
          </a:p>
        </p:txBody>
      </p:sp>
      <p:sp>
        <p:nvSpPr>
          <p:cNvPr id="6" name="Footer Placeholder 5">
            <a:extLst>
              <a:ext uri="{FF2B5EF4-FFF2-40B4-BE49-F238E27FC236}">
                <a16:creationId xmlns:a16="http://schemas.microsoft.com/office/drawing/2014/main" id="{138993F9-52B2-3444-9A0F-E011099D3811}"/>
              </a:ext>
            </a:extLst>
          </p:cNvPr>
          <p:cNvSpPr>
            <a:spLocks noGrp="1"/>
          </p:cNvSpPr>
          <p:nvPr>
            <p:ph type="ftr" sz="quarter" idx="11"/>
          </p:nvPr>
        </p:nvSpPr>
        <p:spPr/>
        <p:txBody>
          <a:bodyPr/>
          <a:lstStyle/>
          <a:p>
            <a:r>
              <a:rPr lang="en-US"/>
              <a:t>Opponent Rebuttal of Community Support Analysis 081321.ppt</a:t>
            </a:r>
          </a:p>
        </p:txBody>
      </p:sp>
      <p:sp>
        <p:nvSpPr>
          <p:cNvPr id="7" name="Slide Number Placeholder 6">
            <a:extLst>
              <a:ext uri="{FF2B5EF4-FFF2-40B4-BE49-F238E27FC236}">
                <a16:creationId xmlns:a16="http://schemas.microsoft.com/office/drawing/2014/main" id="{8FE36604-9196-404A-9E39-E2382F9ABFFF}"/>
              </a:ext>
            </a:extLst>
          </p:cNvPr>
          <p:cNvSpPr>
            <a:spLocks noGrp="1"/>
          </p:cNvSpPr>
          <p:nvPr>
            <p:ph type="sldNum" sz="quarter" idx="12"/>
          </p:nvPr>
        </p:nvSpPr>
        <p:spPr/>
        <p:txBody>
          <a:bodyPr/>
          <a:lstStyle/>
          <a:p>
            <a:fld id="{EA3B0D5E-F70F-5645-8C2E-C320449FD802}" type="slidenum">
              <a:rPr lang="en-US" smtClean="0"/>
              <a:t>‹#›</a:t>
            </a:fld>
            <a:endParaRPr lang="en-US"/>
          </a:p>
        </p:txBody>
      </p:sp>
    </p:spTree>
    <p:extLst>
      <p:ext uri="{BB962C8B-B14F-4D97-AF65-F5344CB8AC3E}">
        <p14:creationId xmlns:p14="http://schemas.microsoft.com/office/powerpoint/2010/main" val="263503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61FF8-0B82-5B40-9ACA-651DF687C7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B6A712-ACAC-AC4E-BDB7-835369A1C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EE0DD-1BAD-334D-894A-3F3DD5F10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324A9-262B-A44E-A0BA-684C5CB6F4BC}" type="datetime1">
              <a:rPr lang="en-US" smtClean="0"/>
              <a:t>8/23/2021</a:t>
            </a:fld>
            <a:endParaRPr lang="en-US"/>
          </a:p>
        </p:txBody>
      </p:sp>
      <p:sp>
        <p:nvSpPr>
          <p:cNvPr id="5" name="Footer Placeholder 4">
            <a:extLst>
              <a:ext uri="{FF2B5EF4-FFF2-40B4-BE49-F238E27FC236}">
                <a16:creationId xmlns:a16="http://schemas.microsoft.com/office/drawing/2014/main" id="{6D543DAE-7FE2-C441-9654-9FA1587F5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5A113747-5886-B042-805E-0C4087808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B0D5E-F70F-5645-8C2E-C320449FD802}" type="slidenum">
              <a:rPr lang="en-US" smtClean="0"/>
              <a:t>‹#›</a:t>
            </a:fld>
            <a:endParaRPr lang="en-US"/>
          </a:p>
        </p:txBody>
      </p:sp>
    </p:spTree>
    <p:extLst>
      <p:ext uri="{BB962C8B-B14F-4D97-AF65-F5344CB8AC3E}">
        <p14:creationId xmlns:p14="http://schemas.microsoft.com/office/powerpoint/2010/main" val="1051064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1.xlsx"/><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package" Target="../embeddings/Microsoft_Excel_Worksheet3.xlsx"/></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F1F3-8A4C-9F4E-8D9A-A291BC03EEE1}"/>
              </a:ext>
            </a:extLst>
          </p:cNvPr>
          <p:cNvSpPr>
            <a:spLocks noGrp="1"/>
          </p:cNvSpPr>
          <p:nvPr>
            <p:ph type="ctrTitle"/>
          </p:nvPr>
        </p:nvSpPr>
        <p:spPr/>
        <p:txBody>
          <a:bodyPr/>
          <a:lstStyle/>
          <a:p>
            <a:r>
              <a:rPr lang="en-US" dirty="0"/>
              <a:t>Opponents’ Rebuttal</a:t>
            </a:r>
          </a:p>
        </p:txBody>
      </p:sp>
      <p:sp>
        <p:nvSpPr>
          <p:cNvPr id="3" name="Subtitle 2">
            <a:extLst>
              <a:ext uri="{FF2B5EF4-FFF2-40B4-BE49-F238E27FC236}">
                <a16:creationId xmlns:a16="http://schemas.microsoft.com/office/drawing/2014/main" id="{E8F40715-E647-4A44-B675-82BF457133AF}"/>
              </a:ext>
            </a:extLst>
          </p:cNvPr>
          <p:cNvSpPr>
            <a:spLocks noGrp="1"/>
          </p:cNvSpPr>
          <p:nvPr>
            <p:ph type="subTitle" idx="1"/>
          </p:nvPr>
        </p:nvSpPr>
        <p:spPr/>
        <p:txBody>
          <a:bodyPr/>
          <a:lstStyle/>
          <a:p>
            <a:r>
              <a:rPr lang="en-US" dirty="0"/>
              <a:t>Slate School Community Support Analysis</a:t>
            </a:r>
          </a:p>
          <a:p>
            <a:r>
              <a:rPr lang="en-US" dirty="0"/>
              <a:t>Dated August 18, 2021</a:t>
            </a:r>
          </a:p>
        </p:txBody>
      </p:sp>
      <p:sp>
        <p:nvSpPr>
          <p:cNvPr id="4" name="Date Placeholder 3">
            <a:extLst>
              <a:ext uri="{FF2B5EF4-FFF2-40B4-BE49-F238E27FC236}">
                <a16:creationId xmlns:a16="http://schemas.microsoft.com/office/drawing/2014/main" id="{8AFA407D-E36B-074F-B949-83AFC6605E02}"/>
              </a:ext>
            </a:extLst>
          </p:cNvPr>
          <p:cNvSpPr>
            <a:spLocks noGrp="1"/>
          </p:cNvSpPr>
          <p:nvPr>
            <p:ph type="dt" sz="half" idx="10"/>
          </p:nvPr>
        </p:nvSpPr>
        <p:spPr/>
        <p:txBody>
          <a:bodyPr/>
          <a:lstStyle/>
          <a:p>
            <a:fld id="{ED027C2E-B27D-6F42-A68E-AE02B80811BE}" type="datetime1">
              <a:rPr lang="en-US" smtClean="0"/>
              <a:t>8/23/2021</a:t>
            </a:fld>
            <a:endParaRPr lang="en-US"/>
          </a:p>
        </p:txBody>
      </p:sp>
      <p:sp>
        <p:nvSpPr>
          <p:cNvPr id="5" name="Footer Placeholder 4">
            <a:extLst>
              <a:ext uri="{FF2B5EF4-FFF2-40B4-BE49-F238E27FC236}">
                <a16:creationId xmlns:a16="http://schemas.microsoft.com/office/drawing/2014/main" id="{8740A527-0C2B-A844-BFA1-E72433443E24}"/>
              </a:ext>
            </a:extLst>
          </p:cNvPr>
          <p:cNvSpPr>
            <a:spLocks noGrp="1"/>
          </p:cNvSpPr>
          <p:nvPr>
            <p:ph type="ftr" sz="quarter" idx="11"/>
          </p:nvPr>
        </p:nvSpPr>
        <p:spPr/>
        <p:txBody>
          <a:body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54D57B79-1D91-BC45-B9CC-F29A46595AB2}"/>
              </a:ext>
            </a:extLst>
          </p:cNvPr>
          <p:cNvSpPr>
            <a:spLocks noGrp="1"/>
          </p:cNvSpPr>
          <p:nvPr>
            <p:ph type="sldNum" sz="quarter" idx="12"/>
          </p:nvPr>
        </p:nvSpPr>
        <p:spPr/>
        <p:txBody>
          <a:bodyPr/>
          <a:lstStyle/>
          <a:p>
            <a:fld id="{EA3B0D5E-F70F-5645-8C2E-C320449FD802}" type="slidenum">
              <a:rPr lang="en-US" smtClean="0"/>
              <a:t>1</a:t>
            </a:fld>
            <a:endParaRPr lang="en-US"/>
          </a:p>
        </p:txBody>
      </p:sp>
    </p:spTree>
    <p:extLst>
      <p:ext uri="{BB962C8B-B14F-4D97-AF65-F5344CB8AC3E}">
        <p14:creationId xmlns:p14="http://schemas.microsoft.com/office/powerpoint/2010/main" val="208152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4C49-6E4C-7249-BB33-F770DE9FA5C7}"/>
              </a:ext>
            </a:extLst>
          </p:cNvPr>
          <p:cNvSpPr>
            <a:spLocks noGrp="1"/>
          </p:cNvSpPr>
          <p:nvPr>
            <p:ph type="title"/>
          </p:nvPr>
        </p:nvSpPr>
        <p:spPr/>
        <p:txBody>
          <a:bodyPr/>
          <a:lstStyle/>
          <a:p>
            <a:pPr algn="ctr"/>
            <a:r>
              <a:rPr lang="en-US" dirty="0"/>
              <a:t>Opponent’s Rebuttal to Community Support</a:t>
            </a:r>
            <a:br>
              <a:rPr lang="en-US" dirty="0"/>
            </a:br>
            <a:r>
              <a:rPr lang="en-US" sz="3200" dirty="0"/>
              <a:t>Where do the Supporters Live in Hamden &amp; North Haven?</a:t>
            </a:r>
            <a:endParaRPr lang="en-US" dirty="0"/>
          </a:p>
        </p:txBody>
      </p:sp>
      <p:sp>
        <p:nvSpPr>
          <p:cNvPr id="3" name="Date Placeholder 2">
            <a:extLst>
              <a:ext uri="{FF2B5EF4-FFF2-40B4-BE49-F238E27FC236}">
                <a16:creationId xmlns:a16="http://schemas.microsoft.com/office/drawing/2014/main" id="{B304B5FE-1076-1347-9C51-D424A3B5DF8E}"/>
              </a:ext>
            </a:extLst>
          </p:cNvPr>
          <p:cNvSpPr>
            <a:spLocks noGrp="1"/>
          </p:cNvSpPr>
          <p:nvPr>
            <p:ph type="dt" sz="half" idx="10"/>
          </p:nvPr>
        </p:nvSpPr>
        <p:spPr/>
        <p:txBody>
          <a:bodyPr/>
          <a:lstStyle/>
          <a:p>
            <a:fld id="{F0E42E53-AE2F-464B-9FA1-1160E4D5E74C}" type="datetime1">
              <a:rPr lang="en-US" smtClean="0"/>
              <a:t>8/23/2021</a:t>
            </a:fld>
            <a:endParaRPr lang="en-US"/>
          </a:p>
        </p:txBody>
      </p:sp>
      <p:sp>
        <p:nvSpPr>
          <p:cNvPr id="4" name="Footer Placeholder 3">
            <a:extLst>
              <a:ext uri="{FF2B5EF4-FFF2-40B4-BE49-F238E27FC236}">
                <a16:creationId xmlns:a16="http://schemas.microsoft.com/office/drawing/2014/main" id="{03B5FDDC-FB21-BF4E-873B-94A04D00E55D}"/>
              </a:ext>
            </a:extLst>
          </p:cNvPr>
          <p:cNvSpPr>
            <a:spLocks noGrp="1"/>
          </p:cNvSpPr>
          <p:nvPr>
            <p:ph type="ftr" sz="quarter" idx="11"/>
          </p:nvPr>
        </p:nvSpPr>
        <p:spPr/>
        <p:txBody>
          <a:bodyPr/>
          <a:lstStyle/>
          <a:p>
            <a:r>
              <a:rPr lang="en-US"/>
              <a:t>Opponent Rebuttal of Community Support Analysis 081321.ppt</a:t>
            </a:r>
          </a:p>
        </p:txBody>
      </p:sp>
      <p:sp>
        <p:nvSpPr>
          <p:cNvPr id="5" name="Slide Number Placeholder 4">
            <a:extLst>
              <a:ext uri="{FF2B5EF4-FFF2-40B4-BE49-F238E27FC236}">
                <a16:creationId xmlns:a16="http://schemas.microsoft.com/office/drawing/2014/main" id="{0BEA85C5-D47B-3347-A376-C05F0B796FA1}"/>
              </a:ext>
            </a:extLst>
          </p:cNvPr>
          <p:cNvSpPr>
            <a:spLocks noGrp="1"/>
          </p:cNvSpPr>
          <p:nvPr>
            <p:ph type="sldNum" sz="quarter" idx="12"/>
          </p:nvPr>
        </p:nvSpPr>
        <p:spPr/>
        <p:txBody>
          <a:bodyPr/>
          <a:lstStyle/>
          <a:p>
            <a:fld id="{EA3B0D5E-F70F-5645-8C2E-C320449FD802}" type="slidenum">
              <a:rPr lang="en-US" smtClean="0"/>
              <a:t>10</a:t>
            </a:fld>
            <a:endParaRPr lang="en-US"/>
          </a:p>
        </p:txBody>
      </p:sp>
      <p:sp>
        <p:nvSpPr>
          <p:cNvPr id="7" name="TextBox 6">
            <a:extLst>
              <a:ext uri="{FF2B5EF4-FFF2-40B4-BE49-F238E27FC236}">
                <a16:creationId xmlns:a16="http://schemas.microsoft.com/office/drawing/2014/main" id="{33AEB75D-8B20-0D4C-9A2B-9808927ED959}"/>
              </a:ext>
            </a:extLst>
          </p:cNvPr>
          <p:cNvSpPr txBox="1"/>
          <p:nvPr/>
        </p:nvSpPr>
        <p:spPr>
          <a:xfrm>
            <a:off x="956441" y="1690688"/>
            <a:ext cx="9837683" cy="1477328"/>
          </a:xfrm>
          <a:prstGeom prst="rect">
            <a:avLst/>
          </a:prstGeom>
          <a:noFill/>
        </p:spPr>
        <p:txBody>
          <a:bodyPr wrap="square" rtlCol="0">
            <a:spAutoFit/>
          </a:bodyPr>
          <a:lstStyle/>
          <a:p>
            <a:pPr algn="ctr"/>
            <a:r>
              <a:rPr lang="en-US" dirty="0"/>
              <a:t>106 opponents (72%) live less than 2-miles from the proposed site.  We are not counting 17 opponents who live outside of the North Haven/Hamden area</a:t>
            </a:r>
          </a:p>
          <a:p>
            <a:pPr algn="ctr"/>
            <a:endParaRPr lang="en-US" dirty="0"/>
          </a:p>
          <a:p>
            <a:pPr algn="ctr"/>
            <a:r>
              <a:rPr lang="en-US" dirty="0"/>
              <a:t>109 supporters (60%) live between 2-6 miles from the proposed site (not counting Unknowns).  Their opinions should not count as much as the opinions of the 106 opponents who live near the site</a:t>
            </a:r>
          </a:p>
        </p:txBody>
      </p:sp>
      <p:graphicFrame>
        <p:nvGraphicFramePr>
          <p:cNvPr id="8" name="Object 7">
            <a:extLst>
              <a:ext uri="{FF2B5EF4-FFF2-40B4-BE49-F238E27FC236}">
                <a16:creationId xmlns:a16="http://schemas.microsoft.com/office/drawing/2014/main" id="{80EA96A0-6C08-4541-BCBC-E2DBD06A1220}"/>
              </a:ext>
            </a:extLst>
          </p:cNvPr>
          <p:cNvGraphicFramePr>
            <a:graphicFrameLocks noChangeAspect="1"/>
          </p:cNvGraphicFramePr>
          <p:nvPr>
            <p:extLst>
              <p:ext uri="{D42A27DB-BD31-4B8C-83A1-F6EECF244321}">
                <p14:modId xmlns:p14="http://schemas.microsoft.com/office/powerpoint/2010/main" val="1970359715"/>
              </p:ext>
            </p:extLst>
          </p:nvPr>
        </p:nvGraphicFramePr>
        <p:xfrm>
          <a:off x="3793167" y="3250914"/>
          <a:ext cx="3995757" cy="2996818"/>
        </p:xfrm>
        <a:graphic>
          <a:graphicData uri="http://schemas.openxmlformats.org/presentationml/2006/ole">
            <mc:AlternateContent xmlns:mc="http://schemas.openxmlformats.org/markup-compatibility/2006">
              <mc:Choice xmlns:v="urn:schemas-microsoft-com:vml" Requires="v">
                <p:oleObj spid="_x0000_s8236" name="Worksheet" r:id="rId3" imgW="2997200" imgH="2247900" progId="Excel.Sheet.12">
                  <p:embed/>
                </p:oleObj>
              </mc:Choice>
              <mc:Fallback>
                <p:oleObj name="Worksheet" r:id="rId3" imgW="2997200" imgH="2247900" progId="Excel.Sheet.12">
                  <p:embed/>
                  <p:pic>
                    <p:nvPicPr>
                      <p:cNvPr id="0" name=""/>
                      <p:cNvPicPr/>
                      <p:nvPr/>
                    </p:nvPicPr>
                    <p:blipFill>
                      <a:blip r:embed="rId4"/>
                      <a:stretch>
                        <a:fillRect/>
                      </a:stretch>
                    </p:blipFill>
                    <p:spPr>
                      <a:xfrm>
                        <a:off x="3793167" y="3250914"/>
                        <a:ext cx="3995757" cy="2996818"/>
                      </a:xfrm>
                      <a:prstGeom prst="rect">
                        <a:avLst/>
                      </a:prstGeom>
                    </p:spPr>
                  </p:pic>
                </p:oleObj>
              </mc:Fallback>
            </mc:AlternateContent>
          </a:graphicData>
        </a:graphic>
      </p:graphicFrame>
    </p:spTree>
    <p:extLst>
      <p:ext uri="{BB962C8B-B14F-4D97-AF65-F5344CB8AC3E}">
        <p14:creationId xmlns:p14="http://schemas.microsoft.com/office/powerpoint/2010/main" val="338106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A099-43A1-9841-8FDC-B2CCEDC128C5}"/>
              </a:ext>
            </a:extLst>
          </p:cNvPr>
          <p:cNvSpPr>
            <a:spLocks noGrp="1"/>
          </p:cNvSpPr>
          <p:nvPr>
            <p:ph type="title"/>
          </p:nvPr>
        </p:nvSpPr>
        <p:spPr/>
        <p:txBody>
          <a:bodyPr>
            <a:normAutofit/>
          </a:bodyPr>
          <a:lstStyle/>
          <a:p>
            <a:pPr algn="ctr"/>
            <a:r>
              <a:rPr lang="en-US" dirty="0"/>
              <a:t>Opponents’ Rebuttal of Community Support</a:t>
            </a:r>
            <a:br>
              <a:rPr lang="en-US" dirty="0"/>
            </a:br>
            <a:r>
              <a:rPr lang="en-US" sz="3200" dirty="0"/>
              <a:t>Why Do Neighbors Support the High School Project?</a:t>
            </a:r>
            <a:endParaRPr lang="en-US" dirty="0"/>
          </a:p>
        </p:txBody>
      </p:sp>
      <p:sp>
        <p:nvSpPr>
          <p:cNvPr id="3" name="Date Placeholder 2">
            <a:extLst>
              <a:ext uri="{FF2B5EF4-FFF2-40B4-BE49-F238E27FC236}">
                <a16:creationId xmlns:a16="http://schemas.microsoft.com/office/drawing/2014/main" id="{BC652738-F550-6941-8F7A-E4CFA0C97F66}"/>
              </a:ext>
            </a:extLst>
          </p:cNvPr>
          <p:cNvSpPr>
            <a:spLocks noGrp="1"/>
          </p:cNvSpPr>
          <p:nvPr>
            <p:ph type="dt" sz="half" idx="10"/>
          </p:nvPr>
        </p:nvSpPr>
        <p:spPr/>
        <p:txBody>
          <a:bodyPr/>
          <a:lstStyle/>
          <a:p>
            <a:fld id="{CC1D0011-0976-F047-989D-785CCFD19AD3}" type="datetime1">
              <a:rPr lang="en-US" smtClean="0"/>
              <a:t>8/23/2021</a:t>
            </a:fld>
            <a:endParaRPr lang="en-US"/>
          </a:p>
        </p:txBody>
      </p:sp>
      <p:sp>
        <p:nvSpPr>
          <p:cNvPr id="4" name="Footer Placeholder 3">
            <a:extLst>
              <a:ext uri="{FF2B5EF4-FFF2-40B4-BE49-F238E27FC236}">
                <a16:creationId xmlns:a16="http://schemas.microsoft.com/office/drawing/2014/main" id="{C8A8D72E-47EC-E84F-8344-3C5EF374DABC}"/>
              </a:ext>
            </a:extLst>
          </p:cNvPr>
          <p:cNvSpPr>
            <a:spLocks noGrp="1"/>
          </p:cNvSpPr>
          <p:nvPr>
            <p:ph type="ftr" sz="quarter" idx="11"/>
          </p:nvPr>
        </p:nvSpPr>
        <p:spPr/>
        <p:txBody>
          <a:bodyPr/>
          <a:lstStyle/>
          <a:p>
            <a:r>
              <a:rPr lang="en-US"/>
              <a:t>Opponent Rebuttal of Community Support Analysis 081321.ppt</a:t>
            </a:r>
          </a:p>
        </p:txBody>
      </p:sp>
      <p:sp>
        <p:nvSpPr>
          <p:cNvPr id="5" name="Slide Number Placeholder 4">
            <a:extLst>
              <a:ext uri="{FF2B5EF4-FFF2-40B4-BE49-F238E27FC236}">
                <a16:creationId xmlns:a16="http://schemas.microsoft.com/office/drawing/2014/main" id="{6A20C6EC-9CFC-634C-971B-81C39E5D0EDF}"/>
              </a:ext>
            </a:extLst>
          </p:cNvPr>
          <p:cNvSpPr>
            <a:spLocks noGrp="1"/>
          </p:cNvSpPr>
          <p:nvPr>
            <p:ph type="sldNum" sz="quarter" idx="12"/>
          </p:nvPr>
        </p:nvSpPr>
        <p:spPr/>
        <p:txBody>
          <a:bodyPr/>
          <a:lstStyle/>
          <a:p>
            <a:fld id="{EA3B0D5E-F70F-5645-8C2E-C320449FD802}" type="slidenum">
              <a:rPr lang="en-US" smtClean="0"/>
              <a:t>11</a:t>
            </a:fld>
            <a:endParaRPr lang="en-US"/>
          </a:p>
        </p:txBody>
      </p:sp>
      <p:graphicFrame>
        <p:nvGraphicFramePr>
          <p:cNvPr id="6" name="Object 5">
            <a:extLst>
              <a:ext uri="{FF2B5EF4-FFF2-40B4-BE49-F238E27FC236}">
                <a16:creationId xmlns:a16="http://schemas.microsoft.com/office/drawing/2014/main" id="{B4DE9713-1F3B-7048-846F-13124DF8EECB}"/>
              </a:ext>
            </a:extLst>
          </p:cNvPr>
          <p:cNvGraphicFramePr>
            <a:graphicFrameLocks noChangeAspect="1"/>
          </p:cNvGraphicFramePr>
          <p:nvPr>
            <p:extLst>
              <p:ext uri="{D42A27DB-BD31-4B8C-83A1-F6EECF244321}">
                <p14:modId xmlns:p14="http://schemas.microsoft.com/office/powerpoint/2010/main" val="1875503871"/>
              </p:ext>
            </p:extLst>
          </p:nvPr>
        </p:nvGraphicFramePr>
        <p:xfrm>
          <a:off x="2057643" y="3101139"/>
          <a:ext cx="7295677" cy="2801019"/>
        </p:xfrm>
        <a:graphic>
          <a:graphicData uri="http://schemas.openxmlformats.org/presentationml/2006/ole">
            <mc:AlternateContent xmlns:mc="http://schemas.openxmlformats.org/markup-compatibility/2006">
              <mc:Choice xmlns:v="urn:schemas-microsoft-com:vml" Requires="v">
                <p:oleObj spid="_x0000_s5169" name="Worksheet" r:id="rId3" imgW="4267200" imgH="1638300" progId="Excel.Sheet.12">
                  <p:embed/>
                </p:oleObj>
              </mc:Choice>
              <mc:Fallback>
                <p:oleObj name="Worksheet" r:id="rId3" imgW="4267200" imgH="1638300" progId="Excel.Sheet.12">
                  <p:embed/>
                  <p:pic>
                    <p:nvPicPr>
                      <p:cNvPr id="0" name=""/>
                      <p:cNvPicPr/>
                      <p:nvPr/>
                    </p:nvPicPr>
                    <p:blipFill>
                      <a:blip r:embed="rId4"/>
                      <a:stretch>
                        <a:fillRect/>
                      </a:stretch>
                    </p:blipFill>
                    <p:spPr>
                      <a:xfrm>
                        <a:off x="2057643" y="3101139"/>
                        <a:ext cx="7295677" cy="280101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25E28F1-921F-BF41-84EC-5016E3BC1972}"/>
              </a:ext>
            </a:extLst>
          </p:cNvPr>
          <p:cNvSpPr txBox="1"/>
          <p:nvPr/>
        </p:nvSpPr>
        <p:spPr>
          <a:xfrm>
            <a:off x="1388125" y="1795749"/>
            <a:ext cx="9188068" cy="1200329"/>
          </a:xfrm>
          <a:prstGeom prst="rect">
            <a:avLst/>
          </a:prstGeom>
          <a:noFill/>
        </p:spPr>
        <p:txBody>
          <a:bodyPr wrap="square" rtlCol="0">
            <a:spAutoFit/>
          </a:bodyPr>
          <a:lstStyle/>
          <a:p>
            <a:r>
              <a:rPr lang="en-US" dirty="0"/>
              <a:t>An overwhelming number support the high school because they think the Lower School is a good school</a:t>
            </a:r>
          </a:p>
          <a:p>
            <a:endParaRPr lang="en-US" dirty="0"/>
          </a:p>
          <a:p>
            <a:r>
              <a:rPr lang="en-US" dirty="0"/>
              <a:t>This is irrelevant to this Commission’s decision.</a:t>
            </a:r>
          </a:p>
        </p:txBody>
      </p:sp>
    </p:spTree>
    <p:extLst>
      <p:ext uri="{BB962C8B-B14F-4D97-AF65-F5344CB8AC3E}">
        <p14:creationId xmlns:p14="http://schemas.microsoft.com/office/powerpoint/2010/main" val="261170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A099-43A1-9841-8FDC-B2CCEDC128C5}"/>
              </a:ext>
            </a:extLst>
          </p:cNvPr>
          <p:cNvSpPr>
            <a:spLocks noGrp="1"/>
          </p:cNvSpPr>
          <p:nvPr>
            <p:ph type="title"/>
          </p:nvPr>
        </p:nvSpPr>
        <p:spPr/>
        <p:txBody>
          <a:bodyPr>
            <a:normAutofit/>
          </a:bodyPr>
          <a:lstStyle/>
          <a:p>
            <a:pPr algn="ctr"/>
            <a:r>
              <a:rPr lang="en-US" dirty="0"/>
              <a:t>Opponents’ Rebuttal of Community Support</a:t>
            </a:r>
            <a:br>
              <a:rPr lang="en-US" dirty="0"/>
            </a:br>
            <a:r>
              <a:rPr lang="en-US" sz="3200" dirty="0"/>
              <a:t>Many Supporters Have a Relationship with Slate School</a:t>
            </a:r>
            <a:endParaRPr lang="en-US" dirty="0"/>
          </a:p>
        </p:txBody>
      </p:sp>
      <p:sp>
        <p:nvSpPr>
          <p:cNvPr id="3" name="Date Placeholder 2">
            <a:extLst>
              <a:ext uri="{FF2B5EF4-FFF2-40B4-BE49-F238E27FC236}">
                <a16:creationId xmlns:a16="http://schemas.microsoft.com/office/drawing/2014/main" id="{BC652738-F550-6941-8F7A-E4CFA0C97F66}"/>
              </a:ext>
            </a:extLst>
          </p:cNvPr>
          <p:cNvSpPr>
            <a:spLocks noGrp="1"/>
          </p:cNvSpPr>
          <p:nvPr>
            <p:ph type="dt" sz="half" idx="10"/>
          </p:nvPr>
        </p:nvSpPr>
        <p:spPr/>
        <p:txBody>
          <a:bodyPr/>
          <a:lstStyle/>
          <a:p>
            <a:fld id="{D7055B5F-3522-064E-AE51-919E938761D3}" type="datetime1">
              <a:rPr lang="en-US" smtClean="0"/>
              <a:t>8/23/2021</a:t>
            </a:fld>
            <a:endParaRPr lang="en-US"/>
          </a:p>
        </p:txBody>
      </p:sp>
      <p:sp>
        <p:nvSpPr>
          <p:cNvPr id="4" name="Footer Placeholder 3">
            <a:extLst>
              <a:ext uri="{FF2B5EF4-FFF2-40B4-BE49-F238E27FC236}">
                <a16:creationId xmlns:a16="http://schemas.microsoft.com/office/drawing/2014/main" id="{C8A8D72E-47EC-E84F-8344-3C5EF374DABC}"/>
              </a:ext>
            </a:extLst>
          </p:cNvPr>
          <p:cNvSpPr>
            <a:spLocks noGrp="1"/>
          </p:cNvSpPr>
          <p:nvPr>
            <p:ph type="ftr" sz="quarter" idx="11"/>
          </p:nvPr>
        </p:nvSpPr>
        <p:spPr/>
        <p:txBody>
          <a:bodyPr/>
          <a:lstStyle/>
          <a:p>
            <a:r>
              <a:rPr lang="en-US"/>
              <a:t>Opponent Rebuttal of Community Support Analysis 081321.ppt</a:t>
            </a:r>
          </a:p>
        </p:txBody>
      </p:sp>
      <p:sp>
        <p:nvSpPr>
          <p:cNvPr id="5" name="Slide Number Placeholder 4">
            <a:extLst>
              <a:ext uri="{FF2B5EF4-FFF2-40B4-BE49-F238E27FC236}">
                <a16:creationId xmlns:a16="http://schemas.microsoft.com/office/drawing/2014/main" id="{6A20C6EC-9CFC-634C-971B-81C39E5D0EDF}"/>
              </a:ext>
            </a:extLst>
          </p:cNvPr>
          <p:cNvSpPr>
            <a:spLocks noGrp="1"/>
          </p:cNvSpPr>
          <p:nvPr>
            <p:ph type="sldNum" sz="quarter" idx="12"/>
          </p:nvPr>
        </p:nvSpPr>
        <p:spPr/>
        <p:txBody>
          <a:bodyPr/>
          <a:lstStyle/>
          <a:p>
            <a:fld id="{EA3B0D5E-F70F-5645-8C2E-C320449FD802}" type="slidenum">
              <a:rPr lang="en-US" smtClean="0"/>
              <a:t>12</a:t>
            </a:fld>
            <a:endParaRPr lang="en-US"/>
          </a:p>
        </p:txBody>
      </p:sp>
      <p:sp>
        <p:nvSpPr>
          <p:cNvPr id="7" name="TextBox 6">
            <a:extLst>
              <a:ext uri="{FF2B5EF4-FFF2-40B4-BE49-F238E27FC236}">
                <a16:creationId xmlns:a16="http://schemas.microsoft.com/office/drawing/2014/main" id="{125E28F1-921F-BF41-84EC-5016E3BC1972}"/>
              </a:ext>
            </a:extLst>
          </p:cNvPr>
          <p:cNvSpPr txBox="1"/>
          <p:nvPr/>
        </p:nvSpPr>
        <p:spPr>
          <a:xfrm>
            <a:off x="838200" y="1544182"/>
            <a:ext cx="10407869" cy="2031325"/>
          </a:xfrm>
          <a:prstGeom prst="rect">
            <a:avLst/>
          </a:prstGeom>
          <a:noFill/>
        </p:spPr>
        <p:txBody>
          <a:bodyPr wrap="square" rtlCol="0">
            <a:spAutoFit/>
          </a:bodyPr>
          <a:lstStyle/>
          <a:p>
            <a:r>
              <a:rPr lang="en-US" dirty="0"/>
              <a:t>67 supporters in this latest analysis support the high school because they have a vested interest in having it approved because of their relationships with Slate School</a:t>
            </a:r>
          </a:p>
          <a:p>
            <a:endParaRPr lang="en-US" dirty="0"/>
          </a:p>
          <a:p>
            <a:r>
              <a:rPr lang="en-US" dirty="0"/>
              <a:t>One family (Di Capua) just sold their property at 103 Kings Hwy to Slate School for almost twice market value!</a:t>
            </a:r>
          </a:p>
          <a:p>
            <a:endParaRPr lang="en-US" dirty="0"/>
          </a:p>
          <a:p>
            <a:r>
              <a:rPr lang="en-US" dirty="0"/>
              <a:t>The opinions of these supporters with vested interests should not count as much as the opinions of opponents who will be negatively impacted by this project</a:t>
            </a:r>
          </a:p>
        </p:txBody>
      </p:sp>
      <p:graphicFrame>
        <p:nvGraphicFramePr>
          <p:cNvPr id="8" name="Object 7">
            <a:extLst>
              <a:ext uri="{FF2B5EF4-FFF2-40B4-BE49-F238E27FC236}">
                <a16:creationId xmlns:a16="http://schemas.microsoft.com/office/drawing/2014/main" id="{AB4162D8-BC2D-AF46-9C3D-52B70956F0A2}"/>
              </a:ext>
            </a:extLst>
          </p:cNvPr>
          <p:cNvGraphicFramePr>
            <a:graphicFrameLocks noChangeAspect="1"/>
          </p:cNvGraphicFramePr>
          <p:nvPr>
            <p:extLst>
              <p:ext uri="{D42A27DB-BD31-4B8C-83A1-F6EECF244321}">
                <p14:modId xmlns:p14="http://schemas.microsoft.com/office/powerpoint/2010/main" val="1939552043"/>
              </p:ext>
            </p:extLst>
          </p:nvPr>
        </p:nvGraphicFramePr>
        <p:xfrm>
          <a:off x="4547059" y="3511236"/>
          <a:ext cx="2635939" cy="2810891"/>
        </p:xfrm>
        <a:graphic>
          <a:graphicData uri="http://schemas.openxmlformats.org/presentationml/2006/ole">
            <mc:AlternateContent xmlns:mc="http://schemas.openxmlformats.org/markup-compatibility/2006">
              <mc:Choice xmlns:v="urn:schemas-microsoft-com:vml" Requires="v">
                <p:oleObj spid="_x0000_s6193" name="Worksheet" r:id="rId3" imgW="2870200" imgH="3060700" progId="Excel.Sheet.12">
                  <p:embed/>
                </p:oleObj>
              </mc:Choice>
              <mc:Fallback>
                <p:oleObj name="Worksheet" r:id="rId3" imgW="2870200" imgH="3060700" progId="Excel.Sheet.12">
                  <p:embed/>
                  <p:pic>
                    <p:nvPicPr>
                      <p:cNvPr id="0" name=""/>
                      <p:cNvPicPr/>
                      <p:nvPr/>
                    </p:nvPicPr>
                    <p:blipFill>
                      <a:blip r:embed="rId4"/>
                      <a:stretch>
                        <a:fillRect/>
                      </a:stretch>
                    </p:blipFill>
                    <p:spPr>
                      <a:xfrm>
                        <a:off x="4547059" y="3511236"/>
                        <a:ext cx="2635939" cy="2810891"/>
                      </a:xfrm>
                      <a:prstGeom prst="rect">
                        <a:avLst/>
                      </a:prstGeom>
                    </p:spPr>
                  </p:pic>
                </p:oleObj>
              </mc:Fallback>
            </mc:AlternateContent>
          </a:graphicData>
        </a:graphic>
      </p:graphicFrame>
    </p:spTree>
    <p:extLst>
      <p:ext uri="{BB962C8B-B14F-4D97-AF65-F5344CB8AC3E}">
        <p14:creationId xmlns:p14="http://schemas.microsoft.com/office/powerpoint/2010/main" val="300606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F022-4E5F-D044-A858-318325383DF9}"/>
              </a:ext>
            </a:extLst>
          </p:cNvPr>
          <p:cNvSpPr>
            <a:spLocks noGrp="1"/>
          </p:cNvSpPr>
          <p:nvPr>
            <p:ph type="title"/>
          </p:nvPr>
        </p:nvSpPr>
        <p:spPr/>
        <p:txBody>
          <a:bodyPr/>
          <a:lstStyle/>
          <a:p>
            <a:pPr algn="ctr"/>
            <a:r>
              <a:rPr lang="en-US" dirty="0"/>
              <a:t>Opponents’ Rebuttal of Community Support</a:t>
            </a:r>
            <a:br>
              <a:rPr lang="en-US" dirty="0"/>
            </a:br>
            <a:r>
              <a:rPr lang="en-US" sz="3200" dirty="0"/>
              <a:t>Closing Summary</a:t>
            </a:r>
            <a:endParaRPr lang="en-US" dirty="0"/>
          </a:p>
        </p:txBody>
      </p:sp>
      <p:sp>
        <p:nvSpPr>
          <p:cNvPr id="3" name="Content Placeholder 2">
            <a:extLst>
              <a:ext uri="{FF2B5EF4-FFF2-40B4-BE49-F238E27FC236}">
                <a16:creationId xmlns:a16="http://schemas.microsoft.com/office/drawing/2014/main" id="{232F48C2-ADD0-2141-B157-D89977AC2C66}"/>
              </a:ext>
            </a:extLst>
          </p:cNvPr>
          <p:cNvSpPr>
            <a:spLocks noGrp="1"/>
          </p:cNvSpPr>
          <p:nvPr>
            <p:ph idx="1"/>
          </p:nvPr>
        </p:nvSpPr>
        <p:spPr/>
        <p:txBody>
          <a:bodyPr>
            <a:normAutofit fontScale="85000" lnSpcReduction="20000"/>
          </a:bodyPr>
          <a:lstStyle/>
          <a:p>
            <a:r>
              <a:rPr lang="en-US" dirty="0"/>
              <a:t>The applicant is over-stating the level of support for this project</a:t>
            </a:r>
          </a:p>
          <a:p>
            <a:pPr lvl="1"/>
            <a:r>
              <a:rPr lang="en-US" dirty="0"/>
              <a:t>Within 1-mile of the site, 3.2-times more people oppose the project than support it</a:t>
            </a:r>
          </a:p>
          <a:p>
            <a:pPr lvl="1"/>
            <a:r>
              <a:rPr lang="en-US" dirty="0"/>
              <a:t> Within the overall Blue Hills neighborhood, 2-times as many people oppose the project as support it</a:t>
            </a:r>
          </a:p>
          <a:p>
            <a:pPr lvl="1"/>
            <a:r>
              <a:rPr lang="en-US" dirty="0"/>
              <a:t>106 opponents (72%) live less than 2-miles from the site; 109 supporters (60%) live much further away - between 2-6 miles from the site</a:t>
            </a:r>
          </a:p>
          <a:p>
            <a:pPr lvl="1"/>
            <a:r>
              <a:rPr lang="en-US" dirty="0"/>
              <a:t>57.6% of the supporters do so because they feel the Lower School is a good school; this is irrelevant</a:t>
            </a:r>
          </a:p>
          <a:p>
            <a:pPr lvl="1"/>
            <a:r>
              <a:rPr lang="en-US" dirty="0"/>
              <a:t>67 supporters have a relationship with the Lower School; vested interests are irrelevant</a:t>
            </a:r>
          </a:p>
          <a:p>
            <a:r>
              <a:rPr lang="en-US" dirty="0"/>
              <a:t>The decision to approve this application is neither a popularity contest nor a vote.</a:t>
            </a:r>
          </a:p>
          <a:p>
            <a:pPr lvl="1"/>
            <a:r>
              <a:rPr lang="en-US" dirty="0"/>
              <a:t>The opinions of people who don’t live near the site, or who have vested interests in having the project approved, should not count as much as the opinions of the opponents who live near the site and will be negatively impacted by this project</a:t>
            </a:r>
          </a:p>
          <a:p>
            <a:r>
              <a:rPr lang="en-US" dirty="0"/>
              <a:t>We urge the Commission to look beyond the inflated and misleading claims of support and deny this application</a:t>
            </a:r>
          </a:p>
          <a:p>
            <a:pPr lvl="1"/>
            <a:endParaRPr lang="en-US" dirty="0"/>
          </a:p>
          <a:p>
            <a:endParaRPr lang="en-US" dirty="0"/>
          </a:p>
        </p:txBody>
      </p:sp>
      <p:sp>
        <p:nvSpPr>
          <p:cNvPr id="4" name="Date Placeholder 3">
            <a:extLst>
              <a:ext uri="{FF2B5EF4-FFF2-40B4-BE49-F238E27FC236}">
                <a16:creationId xmlns:a16="http://schemas.microsoft.com/office/drawing/2014/main" id="{B0E9E7E9-2727-FF4B-BB15-4A6D9E44D4CB}"/>
              </a:ext>
            </a:extLst>
          </p:cNvPr>
          <p:cNvSpPr>
            <a:spLocks noGrp="1"/>
          </p:cNvSpPr>
          <p:nvPr>
            <p:ph type="dt" sz="half" idx="10"/>
          </p:nvPr>
        </p:nvSpPr>
        <p:spPr/>
        <p:txBody>
          <a:bodyPr/>
          <a:lstStyle/>
          <a:p>
            <a:fld id="{617479BB-0A3E-FA42-BFB2-339382A2A851}" type="datetime1">
              <a:rPr lang="en-US" smtClean="0"/>
              <a:t>8/23/2021</a:t>
            </a:fld>
            <a:endParaRPr lang="en-US"/>
          </a:p>
        </p:txBody>
      </p:sp>
      <p:sp>
        <p:nvSpPr>
          <p:cNvPr id="5" name="Footer Placeholder 4">
            <a:extLst>
              <a:ext uri="{FF2B5EF4-FFF2-40B4-BE49-F238E27FC236}">
                <a16:creationId xmlns:a16="http://schemas.microsoft.com/office/drawing/2014/main" id="{0656F5F0-8294-4D49-9458-75894DB14753}"/>
              </a:ext>
            </a:extLst>
          </p:cNvPr>
          <p:cNvSpPr>
            <a:spLocks noGrp="1"/>
          </p:cNvSpPr>
          <p:nvPr>
            <p:ph type="ftr" sz="quarter" idx="11"/>
          </p:nvPr>
        </p:nvSpPr>
        <p:spPr/>
        <p:txBody>
          <a:body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05B9BC49-59D1-A541-AFAA-E02CB8264DAA}"/>
              </a:ext>
            </a:extLst>
          </p:cNvPr>
          <p:cNvSpPr>
            <a:spLocks noGrp="1"/>
          </p:cNvSpPr>
          <p:nvPr>
            <p:ph type="sldNum" sz="quarter" idx="12"/>
          </p:nvPr>
        </p:nvSpPr>
        <p:spPr/>
        <p:txBody>
          <a:bodyPr/>
          <a:lstStyle/>
          <a:p>
            <a:fld id="{EA3B0D5E-F70F-5645-8C2E-C320449FD802}" type="slidenum">
              <a:rPr lang="en-US" smtClean="0"/>
              <a:t>13</a:t>
            </a:fld>
            <a:endParaRPr lang="en-US"/>
          </a:p>
        </p:txBody>
      </p:sp>
    </p:spTree>
    <p:extLst>
      <p:ext uri="{BB962C8B-B14F-4D97-AF65-F5344CB8AC3E}">
        <p14:creationId xmlns:p14="http://schemas.microsoft.com/office/powerpoint/2010/main" val="206992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0543-018C-474F-89F7-40860D8F7A54}"/>
              </a:ext>
            </a:extLst>
          </p:cNvPr>
          <p:cNvSpPr>
            <a:spLocks noGrp="1"/>
          </p:cNvSpPr>
          <p:nvPr>
            <p:ph type="title"/>
          </p:nvPr>
        </p:nvSpPr>
        <p:spPr/>
        <p:txBody>
          <a:bodyPr/>
          <a:lstStyle/>
          <a:p>
            <a:r>
              <a:rPr lang="en-US" dirty="0"/>
              <a:t>Opponents’ Rebuttal of Community Support</a:t>
            </a:r>
          </a:p>
        </p:txBody>
      </p:sp>
      <p:sp>
        <p:nvSpPr>
          <p:cNvPr id="3" name="Content Placeholder 2">
            <a:extLst>
              <a:ext uri="{FF2B5EF4-FFF2-40B4-BE49-F238E27FC236}">
                <a16:creationId xmlns:a16="http://schemas.microsoft.com/office/drawing/2014/main" id="{FC9EA1BF-A409-234B-82A7-989A969D0143}"/>
              </a:ext>
            </a:extLst>
          </p:cNvPr>
          <p:cNvSpPr>
            <a:spLocks noGrp="1"/>
          </p:cNvSpPr>
          <p:nvPr>
            <p:ph idx="1"/>
          </p:nvPr>
        </p:nvSpPr>
        <p:spPr>
          <a:xfrm>
            <a:off x="838200" y="1825625"/>
            <a:ext cx="10641376" cy="4351338"/>
          </a:xfrm>
        </p:spPr>
        <p:txBody>
          <a:bodyPr>
            <a:normAutofit fontScale="70000" lnSpcReduction="20000"/>
          </a:bodyPr>
          <a:lstStyle/>
          <a:p>
            <a:r>
              <a:rPr lang="en-US" dirty="0"/>
              <a:t>The applicant’s Community Support Analysis consists of much misleading and incorrect information</a:t>
            </a:r>
          </a:p>
          <a:p>
            <a:r>
              <a:rPr lang="en-US" dirty="0"/>
              <a:t>The applicant is trying to divert the Commission’s attention from the zoning issues by understating the number of opponents and over-stating the amount and type of support they have:</a:t>
            </a:r>
          </a:p>
          <a:p>
            <a:pPr lvl="1"/>
            <a:r>
              <a:rPr lang="en-US" dirty="0"/>
              <a:t>These hearings are neither a popularity contest, nor a vote</a:t>
            </a:r>
          </a:p>
          <a:p>
            <a:pPr lvl="1"/>
            <a:r>
              <a:rPr lang="en-US" dirty="0"/>
              <a:t>Most people who support this project (58% on average) do so because they think Slate School is a good school</a:t>
            </a:r>
          </a:p>
          <a:p>
            <a:pPr lvl="1"/>
            <a:r>
              <a:rPr lang="en-US" dirty="0"/>
              <a:t>Many supporters (67) have a vested interest, or personal connection to the school</a:t>
            </a:r>
          </a:p>
          <a:p>
            <a:pPr lvl="1"/>
            <a:r>
              <a:rPr lang="en-US" dirty="0"/>
              <a:t>These supporters will feel the same way regardless of where the school is built</a:t>
            </a:r>
          </a:p>
          <a:p>
            <a:pPr lvl="1"/>
            <a:r>
              <a:rPr lang="en-US" dirty="0"/>
              <a:t>Over 3-times as many people living within 1-mile of the proposed site oppose the project than support it</a:t>
            </a:r>
          </a:p>
          <a:p>
            <a:pPr lvl="1"/>
            <a:r>
              <a:rPr lang="en-US" dirty="0"/>
              <a:t>There are 2-times as many opponents within the Blue Hills area than supporters</a:t>
            </a:r>
          </a:p>
          <a:p>
            <a:pPr lvl="1"/>
            <a:r>
              <a:rPr lang="en-US" dirty="0"/>
              <a:t>72% of opponents live within 2-miles of the site; 60% of supporters live 2-6 miles from the site</a:t>
            </a:r>
          </a:p>
          <a:p>
            <a:pPr lvl="1"/>
            <a:r>
              <a:rPr lang="en-US" dirty="0"/>
              <a:t>The opinions of people who don’t live near the site, or who have vested interests in having this project approved, should not count as much as the opinions of the opponents who live near the site and will be negatively impacted by this project</a:t>
            </a:r>
          </a:p>
          <a:p>
            <a:pPr lvl="1"/>
            <a:endParaRPr lang="en-US" dirty="0"/>
          </a:p>
          <a:p>
            <a:r>
              <a:rPr lang="en-US" dirty="0"/>
              <a:t>Our analysis follows</a:t>
            </a:r>
          </a:p>
          <a:p>
            <a:pPr lvl="1"/>
            <a:endParaRPr lang="en-US" dirty="0"/>
          </a:p>
        </p:txBody>
      </p:sp>
      <p:sp>
        <p:nvSpPr>
          <p:cNvPr id="4" name="Date Placeholder 3">
            <a:extLst>
              <a:ext uri="{FF2B5EF4-FFF2-40B4-BE49-F238E27FC236}">
                <a16:creationId xmlns:a16="http://schemas.microsoft.com/office/drawing/2014/main" id="{03B95ECF-E7D3-C04B-9894-9FF860ABB7B4}"/>
              </a:ext>
            </a:extLst>
          </p:cNvPr>
          <p:cNvSpPr>
            <a:spLocks noGrp="1"/>
          </p:cNvSpPr>
          <p:nvPr>
            <p:ph type="dt" sz="half" idx="10"/>
          </p:nvPr>
        </p:nvSpPr>
        <p:spPr/>
        <p:txBody>
          <a:bodyPr/>
          <a:lstStyle/>
          <a:p>
            <a:fld id="{2BB8B7A9-BF57-544F-8222-EFABE778AB8A}" type="datetime1">
              <a:rPr lang="en-US" smtClean="0"/>
              <a:t>8/23/2021</a:t>
            </a:fld>
            <a:endParaRPr lang="en-US"/>
          </a:p>
        </p:txBody>
      </p:sp>
      <p:sp>
        <p:nvSpPr>
          <p:cNvPr id="5" name="Footer Placeholder 4">
            <a:extLst>
              <a:ext uri="{FF2B5EF4-FFF2-40B4-BE49-F238E27FC236}">
                <a16:creationId xmlns:a16="http://schemas.microsoft.com/office/drawing/2014/main" id="{583BD6A4-8264-8945-9D91-F7E3C614F8D9}"/>
              </a:ext>
            </a:extLst>
          </p:cNvPr>
          <p:cNvSpPr>
            <a:spLocks noGrp="1"/>
          </p:cNvSpPr>
          <p:nvPr>
            <p:ph type="ftr" sz="quarter" idx="11"/>
          </p:nvPr>
        </p:nvSpPr>
        <p:spPr/>
        <p:txBody>
          <a:body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1FB839B3-4F37-F645-A20D-C93623AD4938}"/>
              </a:ext>
            </a:extLst>
          </p:cNvPr>
          <p:cNvSpPr>
            <a:spLocks noGrp="1"/>
          </p:cNvSpPr>
          <p:nvPr>
            <p:ph type="sldNum" sz="quarter" idx="12"/>
          </p:nvPr>
        </p:nvSpPr>
        <p:spPr/>
        <p:txBody>
          <a:bodyPr/>
          <a:lstStyle/>
          <a:p>
            <a:fld id="{EA3B0D5E-F70F-5645-8C2E-C320449FD802}" type="slidenum">
              <a:rPr lang="en-US" smtClean="0"/>
              <a:t>2</a:t>
            </a:fld>
            <a:endParaRPr lang="en-US"/>
          </a:p>
        </p:txBody>
      </p:sp>
    </p:spTree>
    <p:extLst>
      <p:ext uri="{BB962C8B-B14F-4D97-AF65-F5344CB8AC3E}">
        <p14:creationId xmlns:p14="http://schemas.microsoft.com/office/powerpoint/2010/main" val="310707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B6F0-22AD-3D4F-85D8-8F3B3A562490}"/>
              </a:ext>
            </a:extLst>
          </p:cNvPr>
          <p:cNvSpPr>
            <a:spLocks noGrp="1"/>
          </p:cNvSpPr>
          <p:nvPr>
            <p:ph type="title"/>
          </p:nvPr>
        </p:nvSpPr>
        <p:spPr>
          <a:xfrm>
            <a:off x="838200" y="288007"/>
            <a:ext cx="10515600" cy="1325563"/>
          </a:xfrm>
        </p:spPr>
        <p:txBody>
          <a:bodyPr/>
          <a:lstStyle/>
          <a:p>
            <a:pPr algn="ctr"/>
            <a:r>
              <a:rPr lang="en-US" dirty="0"/>
              <a:t>Opponents’ Rebuttal of Community Support</a:t>
            </a:r>
            <a:br>
              <a:rPr lang="en-US" dirty="0"/>
            </a:br>
            <a:r>
              <a:rPr lang="en-US" sz="3200" dirty="0"/>
              <a:t>Page 1 – Blue Hills Neighborhood</a:t>
            </a:r>
            <a:endParaRPr lang="en-US" dirty="0"/>
          </a:p>
        </p:txBody>
      </p:sp>
      <p:pic>
        <p:nvPicPr>
          <p:cNvPr id="8" name="Content Placeholder 7">
            <a:extLst>
              <a:ext uri="{FF2B5EF4-FFF2-40B4-BE49-F238E27FC236}">
                <a16:creationId xmlns:a16="http://schemas.microsoft.com/office/drawing/2014/main" id="{EF34877F-666E-2D41-A24B-C88745C155D6}"/>
              </a:ext>
            </a:extLst>
          </p:cNvPr>
          <p:cNvPicPr>
            <a:picLocks noGrp="1" noChangeAspect="1"/>
          </p:cNvPicPr>
          <p:nvPr>
            <p:ph idx="1"/>
          </p:nvPr>
        </p:nvPicPr>
        <p:blipFill>
          <a:blip r:embed="rId2"/>
          <a:stretch>
            <a:fillRect/>
          </a:stretch>
        </p:blipFill>
        <p:spPr>
          <a:xfrm rot="5400000">
            <a:off x="3555586" y="633353"/>
            <a:ext cx="5344436" cy="7018638"/>
          </a:xfrm>
        </p:spPr>
      </p:pic>
      <p:sp>
        <p:nvSpPr>
          <p:cNvPr id="4" name="Date Placeholder 3">
            <a:extLst>
              <a:ext uri="{FF2B5EF4-FFF2-40B4-BE49-F238E27FC236}">
                <a16:creationId xmlns:a16="http://schemas.microsoft.com/office/drawing/2014/main" id="{423E3655-9DD5-0447-AE51-48A8C7D70696}"/>
              </a:ext>
            </a:extLst>
          </p:cNvPr>
          <p:cNvSpPr>
            <a:spLocks noGrp="1"/>
          </p:cNvSpPr>
          <p:nvPr>
            <p:ph type="dt" sz="half" idx="10"/>
          </p:nvPr>
        </p:nvSpPr>
        <p:spPr/>
        <p:txBody>
          <a:bodyPr/>
          <a:lstStyle/>
          <a:p>
            <a:fld id="{DF553E68-E739-ED4F-A31B-9D50C3AFAB72}" type="datetime1">
              <a:rPr lang="en-US" smtClean="0"/>
              <a:t>8/23/2021</a:t>
            </a:fld>
            <a:endParaRPr lang="en-US"/>
          </a:p>
        </p:txBody>
      </p:sp>
      <p:sp>
        <p:nvSpPr>
          <p:cNvPr id="5" name="Footer Placeholder 4">
            <a:extLst>
              <a:ext uri="{FF2B5EF4-FFF2-40B4-BE49-F238E27FC236}">
                <a16:creationId xmlns:a16="http://schemas.microsoft.com/office/drawing/2014/main" id="{10EDB463-9BEC-E24C-836C-FF029B671153}"/>
              </a:ext>
            </a:extLst>
          </p:cNvPr>
          <p:cNvSpPr>
            <a:spLocks noGrp="1"/>
          </p:cNvSpPr>
          <p:nvPr>
            <p:ph type="ftr" sz="quarter" idx="11"/>
          </p:nvPr>
        </p:nvSpPr>
        <p:spPr/>
        <p:txBody>
          <a:body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FC85C126-BB6A-594F-84FA-E315A38C141D}"/>
              </a:ext>
            </a:extLst>
          </p:cNvPr>
          <p:cNvSpPr>
            <a:spLocks noGrp="1"/>
          </p:cNvSpPr>
          <p:nvPr>
            <p:ph type="sldNum" sz="quarter" idx="12"/>
          </p:nvPr>
        </p:nvSpPr>
        <p:spPr/>
        <p:txBody>
          <a:bodyPr/>
          <a:lstStyle/>
          <a:p>
            <a:fld id="{EA3B0D5E-F70F-5645-8C2E-C320449FD802}" type="slidenum">
              <a:rPr lang="en-US" smtClean="0"/>
              <a:t>3</a:t>
            </a:fld>
            <a:endParaRPr lang="en-US"/>
          </a:p>
        </p:txBody>
      </p:sp>
      <p:sp>
        <p:nvSpPr>
          <p:cNvPr id="9" name="TextBox 8">
            <a:extLst>
              <a:ext uri="{FF2B5EF4-FFF2-40B4-BE49-F238E27FC236}">
                <a16:creationId xmlns:a16="http://schemas.microsoft.com/office/drawing/2014/main" id="{17E4BBE7-E39B-9648-8E7F-FCC8320BB1C7}"/>
              </a:ext>
            </a:extLst>
          </p:cNvPr>
          <p:cNvSpPr txBox="1"/>
          <p:nvPr/>
        </p:nvSpPr>
        <p:spPr>
          <a:xfrm>
            <a:off x="1795849" y="1690688"/>
            <a:ext cx="8600302" cy="646331"/>
          </a:xfrm>
          <a:prstGeom prst="rect">
            <a:avLst/>
          </a:prstGeom>
          <a:noFill/>
        </p:spPr>
        <p:txBody>
          <a:bodyPr wrap="square" rtlCol="0">
            <a:spAutoFit/>
          </a:bodyPr>
          <a:lstStyle/>
          <a:p>
            <a:pPr algn="ctr"/>
            <a:r>
              <a:rPr lang="en-US" dirty="0"/>
              <a:t>The Applicant Conveniently Only Counted Opponents Who Live on Ridge Road Between Mt. Carmel Avenue and Blue Hills Road!  Who are they kidding?</a:t>
            </a:r>
          </a:p>
        </p:txBody>
      </p:sp>
    </p:spTree>
    <p:extLst>
      <p:ext uri="{BB962C8B-B14F-4D97-AF65-F5344CB8AC3E}">
        <p14:creationId xmlns:p14="http://schemas.microsoft.com/office/powerpoint/2010/main" val="243181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9CA8-D110-884A-934F-174D3D538758}"/>
              </a:ext>
            </a:extLst>
          </p:cNvPr>
          <p:cNvSpPr>
            <a:spLocks noGrp="1"/>
          </p:cNvSpPr>
          <p:nvPr>
            <p:ph type="title"/>
          </p:nvPr>
        </p:nvSpPr>
        <p:spPr/>
        <p:txBody>
          <a:bodyPr/>
          <a:lstStyle/>
          <a:p>
            <a:pPr algn="ctr"/>
            <a:r>
              <a:rPr lang="en-US" dirty="0"/>
              <a:t>Opponents’ Rebuttal of Community Support</a:t>
            </a:r>
            <a:br>
              <a:rPr lang="en-US" dirty="0"/>
            </a:br>
            <a:r>
              <a:rPr lang="en-US" sz="4000" dirty="0"/>
              <a:t>Page 1 – Blue Hills Neighborhood</a:t>
            </a:r>
            <a:endParaRPr lang="en-US" dirty="0"/>
          </a:p>
        </p:txBody>
      </p:sp>
      <p:sp>
        <p:nvSpPr>
          <p:cNvPr id="3" name="Date Placeholder 2">
            <a:extLst>
              <a:ext uri="{FF2B5EF4-FFF2-40B4-BE49-F238E27FC236}">
                <a16:creationId xmlns:a16="http://schemas.microsoft.com/office/drawing/2014/main" id="{D5E16A4A-5A74-6A4E-9DFE-86688C8A1362}"/>
              </a:ext>
            </a:extLst>
          </p:cNvPr>
          <p:cNvSpPr>
            <a:spLocks noGrp="1"/>
          </p:cNvSpPr>
          <p:nvPr>
            <p:ph type="dt" sz="half" idx="10"/>
          </p:nvPr>
        </p:nvSpPr>
        <p:spPr/>
        <p:txBody>
          <a:bodyPr/>
          <a:lstStyle/>
          <a:p>
            <a:fld id="{23252470-B18A-8C4C-B5C7-FB70E2F296BE}" type="datetime1">
              <a:rPr lang="en-US" smtClean="0"/>
              <a:t>8/23/2021</a:t>
            </a:fld>
            <a:endParaRPr lang="en-US"/>
          </a:p>
        </p:txBody>
      </p:sp>
      <p:sp>
        <p:nvSpPr>
          <p:cNvPr id="4" name="Footer Placeholder 3">
            <a:extLst>
              <a:ext uri="{FF2B5EF4-FFF2-40B4-BE49-F238E27FC236}">
                <a16:creationId xmlns:a16="http://schemas.microsoft.com/office/drawing/2014/main" id="{D9BA43D0-B3F2-9946-A77C-E3D9A04282CE}"/>
              </a:ext>
            </a:extLst>
          </p:cNvPr>
          <p:cNvSpPr>
            <a:spLocks noGrp="1"/>
          </p:cNvSpPr>
          <p:nvPr>
            <p:ph type="ftr" sz="quarter" idx="11"/>
          </p:nvPr>
        </p:nvSpPr>
        <p:spPr/>
        <p:txBody>
          <a:bodyPr/>
          <a:lstStyle/>
          <a:p>
            <a:r>
              <a:rPr lang="en-US"/>
              <a:t>Opponent Rebuttal of Community Support Analysis 081321.ppt</a:t>
            </a:r>
          </a:p>
        </p:txBody>
      </p:sp>
      <p:sp>
        <p:nvSpPr>
          <p:cNvPr id="5" name="Slide Number Placeholder 4">
            <a:extLst>
              <a:ext uri="{FF2B5EF4-FFF2-40B4-BE49-F238E27FC236}">
                <a16:creationId xmlns:a16="http://schemas.microsoft.com/office/drawing/2014/main" id="{BF426044-4536-0A4A-BACF-B9790223556C}"/>
              </a:ext>
            </a:extLst>
          </p:cNvPr>
          <p:cNvSpPr>
            <a:spLocks noGrp="1"/>
          </p:cNvSpPr>
          <p:nvPr>
            <p:ph type="sldNum" sz="quarter" idx="12"/>
          </p:nvPr>
        </p:nvSpPr>
        <p:spPr/>
        <p:txBody>
          <a:bodyPr/>
          <a:lstStyle/>
          <a:p>
            <a:fld id="{EA3B0D5E-F70F-5645-8C2E-C320449FD802}" type="slidenum">
              <a:rPr lang="en-US" smtClean="0"/>
              <a:t>4</a:t>
            </a:fld>
            <a:endParaRPr lang="en-US"/>
          </a:p>
        </p:txBody>
      </p:sp>
      <p:sp>
        <p:nvSpPr>
          <p:cNvPr id="8" name="TextBox 7">
            <a:extLst>
              <a:ext uri="{FF2B5EF4-FFF2-40B4-BE49-F238E27FC236}">
                <a16:creationId xmlns:a16="http://schemas.microsoft.com/office/drawing/2014/main" id="{CB90A8B0-A6D8-404F-BF25-71668C084609}"/>
              </a:ext>
            </a:extLst>
          </p:cNvPr>
          <p:cNvSpPr txBox="1"/>
          <p:nvPr/>
        </p:nvSpPr>
        <p:spPr>
          <a:xfrm>
            <a:off x="838200" y="1597446"/>
            <a:ext cx="9903246" cy="1754326"/>
          </a:xfrm>
          <a:prstGeom prst="rect">
            <a:avLst/>
          </a:prstGeom>
          <a:noFill/>
        </p:spPr>
        <p:txBody>
          <a:bodyPr wrap="square" rtlCol="0">
            <a:spAutoFit/>
          </a:bodyPr>
          <a:lstStyle/>
          <a:p>
            <a:r>
              <a:rPr lang="en-US" dirty="0"/>
              <a:t>4 of the supporters shown on Page 1 of the Applicant’s analysis do not appear to live in North Haven, let alone in the Blue Hills Area (Doug Davies, and (3) members of the </a:t>
            </a:r>
            <a:r>
              <a:rPr lang="en-US" dirty="0" err="1"/>
              <a:t>Ahmetaj</a:t>
            </a:r>
            <a:r>
              <a:rPr lang="en-US" dirty="0"/>
              <a:t> family)</a:t>
            </a:r>
          </a:p>
          <a:p>
            <a:endParaRPr lang="en-US" dirty="0"/>
          </a:p>
          <a:p>
            <a:r>
              <a:rPr lang="en-US" dirty="0"/>
              <a:t>Opponents in the Blue Hills Area outnumber supporters 86-to-43, or by a factor of 2</a:t>
            </a:r>
          </a:p>
          <a:p>
            <a:endParaRPr lang="en-US" dirty="0"/>
          </a:p>
          <a:p>
            <a:r>
              <a:rPr lang="en-US" dirty="0"/>
              <a:t>Opponents living within 1-mile of the proposed site outnumber supporters 77-to-24, or by 3.2x</a:t>
            </a:r>
          </a:p>
        </p:txBody>
      </p:sp>
      <p:graphicFrame>
        <p:nvGraphicFramePr>
          <p:cNvPr id="10" name="Object 9">
            <a:extLst>
              <a:ext uri="{FF2B5EF4-FFF2-40B4-BE49-F238E27FC236}">
                <a16:creationId xmlns:a16="http://schemas.microsoft.com/office/drawing/2014/main" id="{2FFA994B-C854-6A4E-AA81-6C9576BA5964}"/>
              </a:ext>
            </a:extLst>
          </p:cNvPr>
          <p:cNvGraphicFramePr>
            <a:graphicFrameLocks noChangeAspect="1"/>
          </p:cNvGraphicFramePr>
          <p:nvPr>
            <p:extLst>
              <p:ext uri="{D42A27DB-BD31-4B8C-83A1-F6EECF244321}">
                <p14:modId xmlns:p14="http://schemas.microsoft.com/office/powerpoint/2010/main" val="2104325990"/>
              </p:ext>
            </p:extLst>
          </p:nvPr>
        </p:nvGraphicFramePr>
        <p:xfrm>
          <a:off x="6315632" y="3473004"/>
          <a:ext cx="4023820" cy="1381057"/>
        </p:xfrm>
        <a:graphic>
          <a:graphicData uri="http://schemas.openxmlformats.org/presentationml/2006/ole">
            <mc:AlternateContent xmlns:mc="http://schemas.openxmlformats.org/markup-compatibility/2006">
              <mc:Choice xmlns:v="urn:schemas-microsoft-com:vml" Requires="v">
                <p:oleObj spid="_x0000_s1180" name="Worksheet" r:id="rId3" imgW="2997200" imgH="1028700" progId="Excel.Sheet.12">
                  <p:embed/>
                </p:oleObj>
              </mc:Choice>
              <mc:Fallback>
                <p:oleObj name="Worksheet" r:id="rId3" imgW="2997200" imgH="1028700" progId="Excel.Sheet.12">
                  <p:embed/>
                  <p:pic>
                    <p:nvPicPr>
                      <p:cNvPr id="0" name=""/>
                      <p:cNvPicPr/>
                      <p:nvPr/>
                    </p:nvPicPr>
                    <p:blipFill>
                      <a:blip r:embed="rId4"/>
                      <a:stretch>
                        <a:fillRect/>
                      </a:stretch>
                    </p:blipFill>
                    <p:spPr>
                      <a:xfrm>
                        <a:off x="6315632" y="3473004"/>
                        <a:ext cx="4023820" cy="138105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4A3AE9B-7D2F-4940-A984-F7000532123A}"/>
              </a:ext>
            </a:extLst>
          </p:cNvPr>
          <p:cNvGraphicFramePr>
            <a:graphicFrameLocks noChangeAspect="1"/>
          </p:cNvGraphicFramePr>
          <p:nvPr>
            <p:extLst>
              <p:ext uri="{D42A27DB-BD31-4B8C-83A1-F6EECF244321}">
                <p14:modId xmlns:p14="http://schemas.microsoft.com/office/powerpoint/2010/main" val="2906279299"/>
              </p:ext>
            </p:extLst>
          </p:nvPr>
        </p:nvGraphicFramePr>
        <p:xfrm>
          <a:off x="975298" y="3473003"/>
          <a:ext cx="4023823" cy="1381058"/>
        </p:xfrm>
        <a:graphic>
          <a:graphicData uri="http://schemas.openxmlformats.org/presentationml/2006/ole">
            <mc:AlternateContent xmlns:mc="http://schemas.openxmlformats.org/markup-compatibility/2006">
              <mc:Choice xmlns:v="urn:schemas-microsoft-com:vml" Requires="v">
                <p:oleObj spid="_x0000_s1181" name="Worksheet" r:id="rId5" imgW="2997200" imgH="1028700" progId="Excel.Sheet.12">
                  <p:embed/>
                </p:oleObj>
              </mc:Choice>
              <mc:Fallback>
                <p:oleObj name="Worksheet" r:id="rId5" imgW="2997200" imgH="1028700" progId="Excel.Sheet.12">
                  <p:embed/>
                  <p:pic>
                    <p:nvPicPr>
                      <p:cNvPr id="0" name=""/>
                      <p:cNvPicPr/>
                      <p:nvPr/>
                    </p:nvPicPr>
                    <p:blipFill>
                      <a:blip r:embed="rId6"/>
                      <a:stretch>
                        <a:fillRect/>
                      </a:stretch>
                    </p:blipFill>
                    <p:spPr>
                      <a:xfrm>
                        <a:off x="975298" y="3473003"/>
                        <a:ext cx="4023823" cy="138105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91CFACD-D1F7-0C44-BBFA-C29C89752967}"/>
              </a:ext>
            </a:extLst>
          </p:cNvPr>
          <p:cNvGraphicFramePr>
            <a:graphicFrameLocks noChangeAspect="1"/>
          </p:cNvGraphicFramePr>
          <p:nvPr>
            <p:extLst>
              <p:ext uri="{D42A27DB-BD31-4B8C-83A1-F6EECF244321}">
                <p14:modId xmlns:p14="http://schemas.microsoft.com/office/powerpoint/2010/main" val="2747341553"/>
              </p:ext>
            </p:extLst>
          </p:nvPr>
        </p:nvGraphicFramePr>
        <p:xfrm>
          <a:off x="975297" y="4989255"/>
          <a:ext cx="3563651" cy="1324422"/>
        </p:xfrm>
        <a:graphic>
          <a:graphicData uri="http://schemas.openxmlformats.org/presentationml/2006/ole">
            <mc:AlternateContent xmlns:mc="http://schemas.openxmlformats.org/markup-compatibility/2006">
              <mc:Choice xmlns:v="urn:schemas-microsoft-com:vml" Requires="v">
                <p:oleObj spid="_x0000_s1182" name="Worksheet" r:id="rId7" imgW="3314700" imgH="1231900" progId="Excel.Sheet.12">
                  <p:embed/>
                </p:oleObj>
              </mc:Choice>
              <mc:Fallback>
                <p:oleObj name="Worksheet" r:id="rId7" imgW="3314700" imgH="1231900" progId="Excel.Sheet.12">
                  <p:embed/>
                  <p:pic>
                    <p:nvPicPr>
                      <p:cNvPr id="0" name=""/>
                      <p:cNvPicPr/>
                      <p:nvPr/>
                    </p:nvPicPr>
                    <p:blipFill>
                      <a:blip r:embed="rId8"/>
                      <a:stretch>
                        <a:fillRect/>
                      </a:stretch>
                    </p:blipFill>
                    <p:spPr>
                      <a:xfrm>
                        <a:off x="975297" y="4989255"/>
                        <a:ext cx="3563651" cy="132442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F8E2014-7A5E-764A-9797-22A93B43A5B9}"/>
              </a:ext>
            </a:extLst>
          </p:cNvPr>
          <p:cNvGraphicFramePr>
            <a:graphicFrameLocks noChangeAspect="1"/>
          </p:cNvGraphicFramePr>
          <p:nvPr>
            <p:extLst>
              <p:ext uri="{D42A27DB-BD31-4B8C-83A1-F6EECF244321}">
                <p14:modId xmlns:p14="http://schemas.microsoft.com/office/powerpoint/2010/main" val="1660586676"/>
              </p:ext>
            </p:extLst>
          </p:nvPr>
        </p:nvGraphicFramePr>
        <p:xfrm>
          <a:off x="6315632" y="4975293"/>
          <a:ext cx="3505200" cy="1231900"/>
        </p:xfrm>
        <a:graphic>
          <a:graphicData uri="http://schemas.openxmlformats.org/presentationml/2006/ole">
            <mc:AlternateContent xmlns:mc="http://schemas.openxmlformats.org/markup-compatibility/2006">
              <mc:Choice xmlns:v="urn:schemas-microsoft-com:vml" Requires="v">
                <p:oleObj spid="_x0000_s1183" name="Worksheet" r:id="rId9" imgW="3505200" imgH="1231900" progId="Excel.Sheet.12">
                  <p:embed/>
                </p:oleObj>
              </mc:Choice>
              <mc:Fallback>
                <p:oleObj name="Worksheet" r:id="rId9" imgW="3505200" imgH="1231900" progId="Excel.Sheet.12">
                  <p:embed/>
                  <p:pic>
                    <p:nvPicPr>
                      <p:cNvPr id="0" name=""/>
                      <p:cNvPicPr/>
                      <p:nvPr/>
                    </p:nvPicPr>
                    <p:blipFill>
                      <a:blip r:embed="rId10"/>
                      <a:stretch>
                        <a:fillRect/>
                      </a:stretch>
                    </p:blipFill>
                    <p:spPr>
                      <a:xfrm>
                        <a:off x="6315632" y="4975293"/>
                        <a:ext cx="3505200" cy="1231900"/>
                      </a:xfrm>
                      <a:prstGeom prst="rect">
                        <a:avLst/>
                      </a:prstGeom>
                    </p:spPr>
                  </p:pic>
                </p:oleObj>
              </mc:Fallback>
            </mc:AlternateContent>
          </a:graphicData>
        </a:graphic>
      </p:graphicFrame>
    </p:spTree>
    <p:extLst>
      <p:ext uri="{BB962C8B-B14F-4D97-AF65-F5344CB8AC3E}">
        <p14:creationId xmlns:p14="http://schemas.microsoft.com/office/powerpoint/2010/main" val="42979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B6F0-22AD-3D4F-85D8-8F3B3A562490}"/>
              </a:ext>
            </a:extLst>
          </p:cNvPr>
          <p:cNvSpPr>
            <a:spLocks noGrp="1"/>
          </p:cNvSpPr>
          <p:nvPr>
            <p:ph type="title"/>
          </p:nvPr>
        </p:nvSpPr>
        <p:spPr>
          <a:xfrm>
            <a:off x="838200" y="288007"/>
            <a:ext cx="10515600" cy="1325563"/>
          </a:xfrm>
        </p:spPr>
        <p:txBody>
          <a:bodyPr/>
          <a:lstStyle/>
          <a:p>
            <a:pPr algn="ctr"/>
            <a:r>
              <a:rPr lang="en-US" dirty="0"/>
              <a:t>Opponents’ Rebuttal of Community Support</a:t>
            </a:r>
            <a:br>
              <a:rPr lang="en-US" dirty="0"/>
            </a:br>
            <a:r>
              <a:rPr lang="en-US" sz="3200" dirty="0"/>
              <a:t>Page 2 – North Haven Outside of Blue Hills Neighborhood</a:t>
            </a:r>
            <a:endParaRPr lang="en-US" dirty="0"/>
          </a:p>
        </p:txBody>
      </p:sp>
      <p:sp>
        <p:nvSpPr>
          <p:cNvPr id="4" name="Date Placeholder 3">
            <a:extLst>
              <a:ext uri="{FF2B5EF4-FFF2-40B4-BE49-F238E27FC236}">
                <a16:creationId xmlns:a16="http://schemas.microsoft.com/office/drawing/2014/main" id="{423E3655-9DD5-0447-AE51-48A8C7D70696}"/>
              </a:ext>
            </a:extLst>
          </p:cNvPr>
          <p:cNvSpPr>
            <a:spLocks noGrp="1"/>
          </p:cNvSpPr>
          <p:nvPr>
            <p:ph type="dt" sz="half" idx="10"/>
          </p:nvPr>
        </p:nvSpPr>
        <p:spPr/>
        <p:txBody>
          <a:bodyPr/>
          <a:lstStyle/>
          <a:p>
            <a:fld id="{DA8A9048-8A59-9348-99B9-DD6ED657B7A0}" type="datetime1">
              <a:rPr lang="en-US" smtClean="0"/>
              <a:t>8/23/2021</a:t>
            </a:fld>
            <a:endParaRPr lang="en-US"/>
          </a:p>
        </p:txBody>
      </p:sp>
      <p:sp>
        <p:nvSpPr>
          <p:cNvPr id="5" name="Footer Placeholder 4">
            <a:extLst>
              <a:ext uri="{FF2B5EF4-FFF2-40B4-BE49-F238E27FC236}">
                <a16:creationId xmlns:a16="http://schemas.microsoft.com/office/drawing/2014/main" id="{10EDB463-9BEC-E24C-836C-FF029B671153}"/>
              </a:ext>
            </a:extLst>
          </p:cNvPr>
          <p:cNvSpPr>
            <a:spLocks noGrp="1"/>
          </p:cNvSpPr>
          <p:nvPr>
            <p:ph type="ftr" sz="quarter" idx="11"/>
          </p:nvPr>
        </p:nvSpPr>
        <p:spPr/>
        <p:txBody>
          <a:body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FC85C126-BB6A-594F-84FA-E315A38C141D}"/>
              </a:ext>
            </a:extLst>
          </p:cNvPr>
          <p:cNvSpPr>
            <a:spLocks noGrp="1"/>
          </p:cNvSpPr>
          <p:nvPr>
            <p:ph type="sldNum" sz="quarter" idx="12"/>
          </p:nvPr>
        </p:nvSpPr>
        <p:spPr/>
        <p:txBody>
          <a:bodyPr/>
          <a:lstStyle/>
          <a:p>
            <a:fld id="{EA3B0D5E-F70F-5645-8C2E-C320449FD802}" type="slidenum">
              <a:rPr lang="en-US" smtClean="0"/>
              <a:t>5</a:t>
            </a:fld>
            <a:endParaRPr lang="en-US"/>
          </a:p>
        </p:txBody>
      </p:sp>
      <p:sp>
        <p:nvSpPr>
          <p:cNvPr id="9" name="TextBox 8">
            <a:extLst>
              <a:ext uri="{FF2B5EF4-FFF2-40B4-BE49-F238E27FC236}">
                <a16:creationId xmlns:a16="http://schemas.microsoft.com/office/drawing/2014/main" id="{17E4BBE7-E39B-9648-8E7F-FCC8320BB1C7}"/>
              </a:ext>
            </a:extLst>
          </p:cNvPr>
          <p:cNvSpPr txBox="1"/>
          <p:nvPr/>
        </p:nvSpPr>
        <p:spPr>
          <a:xfrm>
            <a:off x="1795849" y="1690688"/>
            <a:ext cx="8600302" cy="646331"/>
          </a:xfrm>
          <a:prstGeom prst="rect">
            <a:avLst/>
          </a:prstGeom>
          <a:noFill/>
        </p:spPr>
        <p:txBody>
          <a:bodyPr wrap="square" rtlCol="0">
            <a:spAutoFit/>
          </a:bodyPr>
          <a:lstStyle/>
          <a:p>
            <a:pPr algn="ctr"/>
            <a:r>
              <a:rPr lang="en-US" dirty="0"/>
              <a:t>The Applicant is Grossly Under-Stating the Number of Opponents Who Live in North Haven, Outside of the Blue Hills Neighborhood</a:t>
            </a:r>
          </a:p>
        </p:txBody>
      </p:sp>
      <p:pic>
        <p:nvPicPr>
          <p:cNvPr id="11" name="Content Placeholder 10">
            <a:extLst>
              <a:ext uri="{FF2B5EF4-FFF2-40B4-BE49-F238E27FC236}">
                <a16:creationId xmlns:a16="http://schemas.microsoft.com/office/drawing/2014/main" id="{B2C1EE4B-7DE7-0245-9383-6633C7FE4661}"/>
              </a:ext>
            </a:extLst>
          </p:cNvPr>
          <p:cNvPicPr>
            <a:picLocks noGrp="1" noChangeAspect="1"/>
          </p:cNvPicPr>
          <p:nvPr>
            <p:ph idx="1"/>
          </p:nvPr>
        </p:nvPicPr>
        <p:blipFill>
          <a:blip r:embed="rId2"/>
          <a:stretch>
            <a:fillRect/>
          </a:stretch>
        </p:blipFill>
        <p:spPr>
          <a:xfrm rot="5400000">
            <a:off x="3399793" y="1644337"/>
            <a:ext cx="4296781" cy="5560541"/>
          </a:xfrm>
        </p:spPr>
      </p:pic>
    </p:spTree>
    <p:extLst>
      <p:ext uri="{BB962C8B-B14F-4D97-AF65-F5344CB8AC3E}">
        <p14:creationId xmlns:p14="http://schemas.microsoft.com/office/powerpoint/2010/main" val="372513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9CA8-D110-884A-934F-174D3D538758}"/>
              </a:ext>
            </a:extLst>
          </p:cNvPr>
          <p:cNvSpPr>
            <a:spLocks noGrp="1"/>
          </p:cNvSpPr>
          <p:nvPr>
            <p:ph type="title"/>
          </p:nvPr>
        </p:nvSpPr>
        <p:spPr/>
        <p:txBody>
          <a:bodyPr>
            <a:normAutofit fontScale="90000"/>
          </a:bodyPr>
          <a:lstStyle/>
          <a:p>
            <a:pPr algn="ctr"/>
            <a:r>
              <a:rPr lang="en-US" dirty="0"/>
              <a:t>Opponents’ Rebuttal of Community Support</a:t>
            </a:r>
            <a:br>
              <a:rPr lang="en-US" dirty="0"/>
            </a:br>
            <a:r>
              <a:rPr lang="en-US" sz="4000" dirty="0"/>
              <a:t>Page 2 – North Haven Outside Blue Hills Neighborhood</a:t>
            </a:r>
            <a:endParaRPr lang="en-US" dirty="0"/>
          </a:p>
        </p:txBody>
      </p:sp>
      <p:sp>
        <p:nvSpPr>
          <p:cNvPr id="3" name="Date Placeholder 2">
            <a:extLst>
              <a:ext uri="{FF2B5EF4-FFF2-40B4-BE49-F238E27FC236}">
                <a16:creationId xmlns:a16="http://schemas.microsoft.com/office/drawing/2014/main" id="{D5E16A4A-5A74-6A4E-9DFE-86688C8A1362}"/>
              </a:ext>
            </a:extLst>
          </p:cNvPr>
          <p:cNvSpPr>
            <a:spLocks noGrp="1"/>
          </p:cNvSpPr>
          <p:nvPr>
            <p:ph type="dt" sz="half" idx="10"/>
          </p:nvPr>
        </p:nvSpPr>
        <p:spPr/>
        <p:txBody>
          <a:bodyPr/>
          <a:lstStyle/>
          <a:p>
            <a:fld id="{725D4DB4-2915-874F-9699-7F6392BB2111}" type="datetime1">
              <a:rPr lang="en-US" smtClean="0"/>
              <a:t>8/23/2021</a:t>
            </a:fld>
            <a:endParaRPr lang="en-US"/>
          </a:p>
        </p:txBody>
      </p:sp>
      <p:sp>
        <p:nvSpPr>
          <p:cNvPr id="4" name="Footer Placeholder 3">
            <a:extLst>
              <a:ext uri="{FF2B5EF4-FFF2-40B4-BE49-F238E27FC236}">
                <a16:creationId xmlns:a16="http://schemas.microsoft.com/office/drawing/2014/main" id="{D9BA43D0-B3F2-9946-A77C-E3D9A04282CE}"/>
              </a:ext>
            </a:extLst>
          </p:cNvPr>
          <p:cNvSpPr>
            <a:spLocks noGrp="1"/>
          </p:cNvSpPr>
          <p:nvPr>
            <p:ph type="ftr" sz="quarter" idx="11"/>
          </p:nvPr>
        </p:nvSpPr>
        <p:spPr/>
        <p:txBody>
          <a:bodyPr/>
          <a:lstStyle/>
          <a:p>
            <a:r>
              <a:rPr lang="en-US"/>
              <a:t>Opponent Rebuttal of Community Support Analysis 081321.ppt</a:t>
            </a:r>
          </a:p>
        </p:txBody>
      </p:sp>
      <p:sp>
        <p:nvSpPr>
          <p:cNvPr id="5" name="Slide Number Placeholder 4">
            <a:extLst>
              <a:ext uri="{FF2B5EF4-FFF2-40B4-BE49-F238E27FC236}">
                <a16:creationId xmlns:a16="http://schemas.microsoft.com/office/drawing/2014/main" id="{BF426044-4536-0A4A-BACF-B9790223556C}"/>
              </a:ext>
            </a:extLst>
          </p:cNvPr>
          <p:cNvSpPr>
            <a:spLocks noGrp="1"/>
          </p:cNvSpPr>
          <p:nvPr>
            <p:ph type="sldNum" sz="quarter" idx="12"/>
          </p:nvPr>
        </p:nvSpPr>
        <p:spPr/>
        <p:txBody>
          <a:bodyPr/>
          <a:lstStyle/>
          <a:p>
            <a:fld id="{EA3B0D5E-F70F-5645-8C2E-C320449FD802}" type="slidenum">
              <a:rPr lang="en-US" smtClean="0"/>
              <a:t>6</a:t>
            </a:fld>
            <a:endParaRPr lang="en-US"/>
          </a:p>
        </p:txBody>
      </p:sp>
      <p:sp>
        <p:nvSpPr>
          <p:cNvPr id="8" name="TextBox 7">
            <a:extLst>
              <a:ext uri="{FF2B5EF4-FFF2-40B4-BE49-F238E27FC236}">
                <a16:creationId xmlns:a16="http://schemas.microsoft.com/office/drawing/2014/main" id="{CB90A8B0-A6D8-404F-BF25-71668C084609}"/>
              </a:ext>
            </a:extLst>
          </p:cNvPr>
          <p:cNvSpPr txBox="1"/>
          <p:nvPr/>
        </p:nvSpPr>
        <p:spPr>
          <a:xfrm>
            <a:off x="838199" y="1910413"/>
            <a:ext cx="10046465" cy="2585323"/>
          </a:xfrm>
          <a:prstGeom prst="rect">
            <a:avLst/>
          </a:prstGeom>
          <a:noFill/>
        </p:spPr>
        <p:txBody>
          <a:bodyPr wrap="square" rtlCol="0">
            <a:spAutoFit/>
          </a:bodyPr>
          <a:lstStyle/>
          <a:p>
            <a:r>
              <a:rPr lang="en-US" dirty="0"/>
              <a:t>1 of the supporters shown on Page 2 of the Applicant’s analysis is a duplicate (Nancy </a:t>
            </a:r>
            <a:r>
              <a:rPr lang="en-US" dirty="0" err="1"/>
              <a:t>Labonara</a:t>
            </a:r>
            <a:r>
              <a:rPr lang="en-US" dirty="0"/>
              <a:t> - removed), and 2 of these supporters (Barry Herman and Justin </a:t>
            </a:r>
            <a:r>
              <a:rPr lang="en-US" dirty="0" err="1"/>
              <a:t>Perriano</a:t>
            </a:r>
            <a:r>
              <a:rPr lang="en-US" dirty="0"/>
              <a:t>) do not appear in the North Haven GIS</a:t>
            </a:r>
          </a:p>
          <a:p>
            <a:endParaRPr lang="en-US" dirty="0"/>
          </a:p>
          <a:p>
            <a:r>
              <a:rPr lang="en-US" dirty="0"/>
              <a:t>There are 124 supporters in North Haven, 43 in the Blue Hills area and 81 outside of Blue Hills</a:t>
            </a:r>
          </a:p>
          <a:p>
            <a:endParaRPr lang="en-US" dirty="0"/>
          </a:p>
          <a:p>
            <a:r>
              <a:rPr lang="en-US" dirty="0"/>
              <a:t>There are 88 opponents in North Haven, 58 in the Blue Hills area and 30 outside of Blue Hills</a:t>
            </a:r>
          </a:p>
          <a:p>
            <a:endParaRPr lang="en-US" dirty="0"/>
          </a:p>
          <a:p>
            <a:r>
              <a:rPr lang="en-US" dirty="0"/>
              <a:t>Most importantly, opponents living within 1-mile of the proposed site outnumber supporters 77-to-24, or by 3.2x</a:t>
            </a:r>
          </a:p>
        </p:txBody>
      </p:sp>
      <p:graphicFrame>
        <p:nvGraphicFramePr>
          <p:cNvPr id="16" name="Object 15">
            <a:extLst>
              <a:ext uri="{FF2B5EF4-FFF2-40B4-BE49-F238E27FC236}">
                <a16:creationId xmlns:a16="http://schemas.microsoft.com/office/drawing/2014/main" id="{D03C1F24-4083-B445-BAD2-A69FE45C0E36}"/>
              </a:ext>
            </a:extLst>
          </p:cNvPr>
          <p:cNvGraphicFramePr>
            <a:graphicFrameLocks noChangeAspect="1"/>
          </p:cNvGraphicFramePr>
          <p:nvPr>
            <p:extLst>
              <p:ext uri="{D42A27DB-BD31-4B8C-83A1-F6EECF244321}">
                <p14:modId xmlns:p14="http://schemas.microsoft.com/office/powerpoint/2010/main" val="3230347282"/>
              </p:ext>
            </p:extLst>
          </p:nvPr>
        </p:nvGraphicFramePr>
        <p:xfrm>
          <a:off x="1512447" y="4448143"/>
          <a:ext cx="8424767" cy="1652315"/>
        </p:xfrm>
        <a:graphic>
          <a:graphicData uri="http://schemas.openxmlformats.org/presentationml/2006/ole">
            <mc:AlternateContent xmlns:mc="http://schemas.openxmlformats.org/markup-compatibility/2006">
              <mc:Choice xmlns:v="urn:schemas-microsoft-com:vml" Requires="v">
                <p:oleObj spid="_x0000_s2104" name="Worksheet" r:id="rId3" imgW="5245100" imgH="1028700" progId="Excel.Sheet.12">
                  <p:embed/>
                </p:oleObj>
              </mc:Choice>
              <mc:Fallback>
                <p:oleObj name="Worksheet" r:id="rId3" imgW="5245100" imgH="1028700" progId="Excel.Sheet.12">
                  <p:embed/>
                  <p:pic>
                    <p:nvPicPr>
                      <p:cNvPr id="0" name=""/>
                      <p:cNvPicPr/>
                      <p:nvPr/>
                    </p:nvPicPr>
                    <p:blipFill>
                      <a:blip r:embed="rId4"/>
                      <a:stretch>
                        <a:fillRect/>
                      </a:stretch>
                    </p:blipFill>
                    <p:spPr>
                      <a:xfrm>
                        <a:off x="1512447" y="4448143"/>
                        <a:ext cx="8424767" cy="1652315"/>
                      </a:xfrm>
                      <a:prstGeom prst="rect">
                        <a:avLst/>
                      </a:prstGeom>
                    </p:spPr>
                  </p:pic>
                </p:oleObj>
              </mc:Fallback>
            </mc:AlternateContent>
          </a:graphicData>
        </a:graphic>
      </p:graphicFrame>
    </p:spTree>
    <p:extLst>
      <p:ext uri="{BB962C8B-B14F-4D97-AF65-F5344CB8AC3E}">
        <p14:creationId xmlns:p14="http://schemas.microsoft.com/office/powerpoint/2010/main" val="195304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B6F0-22AD-3D4F-85D8-8F3B3A562490}"/>
              </a:ext>
            </a:extLst>
          </p:cNvPr>
          <p:cNvSpPr>
            <a:spLocks noGrp="1"/>
          </p:cNvSpPr>
          <p:nvPr>
            <p:ph type="title"/>
          </p:nvPr>
        </p:nvSpPr>
        <p:spPr>
          <a:xfrm>
            <a:off x="838200" y="288007"/>
            <a:ext cx="10515600" cy="1325563"/>
          </a:xfrm>
        </p:spPr>
        <p:txBody>
          <a:bodyPr/>
          <a:lstStyle/>
          <a:p>
            <a:pPr algn="ctr"/>
            <a:r>
              <a:rPr lang="en-US" dirty="0"/>
              <a:t>Opponents’ Rebuttal of Community Support</a:t>
            </a:r>
            <a:br>
              <a:rPr lang="en-US" dirty="0"/>
            </a:br>
            <a:r>
              <a:rPr lang="en-US" sz="3200" dirty="0"/>
              <a:t>Page 3 – Hamden Outside of Blue Hills Neighborhood</a:t>
            </a:r>
            <a:endParaRPr lang="en-US" dirty="0"/>
          </a:p>
        </p:txBody>
      </p:sp>
      <p:sp>
        <p:nvSpPr>
          <p:cNvPr id="4" name="Date Placeholder 3">
            <a:extLst>
              <a:ext uri="{FF2B5EF4-FFF2-40B4-BE49-F238E27FC236}">
                <a16:creationId xmlns:a16="http://schemas.microsoft.com/office/drawing/2014/main" id="{423E3655-9DD5-0447-AE51-48A8C7D70696}"/>
              </a:ext>
            </a:extLst>
          </p:cNvPr>
          <p:cNvSpPr>
            <a:spLocks noGrp="1"/>
          </p:cNvSpPr>
          <p:nvPr>
            <p:ph type="dt" sz="half" idx="10"/>
          </p:nvPr>
        </p:nvSpPr>
        <p:spPr/>
        <p:txBody>
          <a:bodyPr/>
          <a:lstStyle/>
          <a:p>
            <a:fld id="{AC2C43ED-AC36-7544-BA7D-D01F9003667A}" type="datetime1">
              <a:rPr lang="en-US" smtClean="0"/>
              <a:t>8/23/2021</a:t>
            </a:fld>
            <a:endParaRPr lang="en-US"/>
          </a:p>
        </p:txBody>
      </p:sp>
      <p:sp>
        <p:nvSpPr>
          <p:cNvPr id="5" name="Footer Placeholder 4">
            <a:extLst>
              <a:ext uri="{FF2B5EF4-FFF2-40B4-BE49-F238E27FC236}">
                <a16:creationId xmlns:a16="http://schemas.microsoft.com/office/drawing/2014/main" id="{10EDB463-9BEC-E24C-836C-FF029B671153}"/>
              </a:ext>
            </a:extLst>
          </p:cNvPr>
          <p:cNvSpPr>
            <a:spLocks noGrp="1"/>
          </p:cNvSpPr>
          <p:nvPr>
            <p:ph type="ftr" sz="quarter" idx="11"/>
          </p:nvPr>
        </p:nvSpPr>
        <p:spPr/>
        <p:txBody>
          <a:bodyPr/>
          <a:lstStyle/>
          <a:p>
            <a:r>
              <a:rPr lang="en-US"/>
              <a:t>Opponent Rebuttal of Community Support Analysis 081321.ppt</a:t>
            </a:r>
          </a:p>
        </p:txBody>
      </p:sp>
      <p:sp>
        <p:nvSpPr>
          <p:cNvPr id="6" name="Slide Number Placeholder 5">
            <a:extLst>
              <a:ext uri="{FF2B5EF4-FFF2-40B4-BE49-F238E27FC236}">
                <a16:creationId xmlns:a16="http://schemas.microsoft.com/office/drawing/2014/main" id="{FC85C126-BB6A-594F-84FA-E315A38C141D}"/>
              </a:ext>
            </a:extLst>
          </p:cNvPr>
          <p:cNvSpPr>
            <a:spLocks noGrp="1"/>
          </p:cNvSpPr>
          <p:nvPr>
            <p:ph type="sldNum" sz="quarter" idx="12"/>
          </p:nvPr>
        </p:nvSpPr>
        <p:spPr/>
        <p:txBody>
          <a:bodyPr/>
          <a:lstStyle/>
          <a:p>
            <a:fld id="{EA3B0D5E-F70F-5645-8C2E-C320449FD802}" type="slidenum">
              <a:rPr lang="en-US" smtClean="0"/>
              <a:t>7</a:t>
            </a:fld>
            <a:endParaRPr lang="en-US"/>
          </a:p>
        </p:txBody>
      </p:sp>
      <p:sp>
        <p:nvSpPr>
          <p:cNvPr id="9" name="TextBox 8">
            <a:extLst>
              <a:ext uri="{FF2B5EF4-FFF2-40B4-BE49-F238E27FC236}">
                <a16:creationId xmlns:a16="http://schemas.microsoft.com/office/drawing/2014/main" id="{17E4BBE7-E39B-9648-8E7F-FCC8320BB1C7}"/>
              </a:ext>
            </a:extLst>
          </p:cNvPr>
          <p:cNvSpPr txBox="1"/>
          <p:nvPr/>
        </p:nvSpPr>
        <p:spPr>
          <a:xfrm>
            <a:off x="1795849" y="1690688"/>
            <a:ext cx="8600302" cy="646331"/>
          </a:xfrm>
          <a:prstGeom prst="rect">
            <a:avLst/>
          </a:prstGeom>
          <a:noFill/>
        </p:spPr>
        <p:txBody>
          <a:bodyPr wrap="square" rtlCol="0">
            <a:spAutoFit/>
          </a:bodyPr>
          <a:lstStyle/>
          <a:p>
            <a:pPr algn="ctr"/>
            <a:r>
              <a:rPr lang="en-US" dirty="0"/>
              <a:t>The Applicant is Grossly Under-Stating the Number of Opponents Who Live in Hamden, Outside of the Blue Hills Neighborhood</a:t>
            </a:r>
          </a:p>
        </p:txBody>
      </p:sp>
      <p:pic>
        <p:nvPicPr>
          <p:cNvPr id="10" name="Content Placeholder 9">
            <a:extLst>
              <a:ext uri="{FF2B5EF4-FFF2-40B4-BE49-F238E27FC236}">
                <a16:creationId xmlns:a16="http://schemas.microsoft.com/office/drawing/2014/main" id="{7EAD968D-1B3E-E84E-9B3D-9C447D04841B}"/>
              </a:ext>
            </a:extLst>
          </p:cNvPr>
          <p:cNvPicPr>
            <a:picLocks noGrp="1" noChangeAspect="1"/>
          </p:cNvPicPr>
          <p:nvPr>
            <p:ph idx="1"/>
          </p:nvPr>
        </p:nvPicPr>
        <p:blipFill>
          <a:blip r:embed="rId2"/>
          <a:stretch>
            <a:fillRect/>
          </a:stretch>
        </p:blipFill>
        <p:spPr>
          <a:xfrm rot="5400000">
            <a:off x="3288021" y="1713492"/>
            <a:ext cx="4124909" cy="5338118"/>
          </a:xfrm>
        </p:spPr>
      </p:pic>
    </p:spTree>
    <p:extLst>
      <p:ext uri="{BB962C8B-B14F-4D97-AF65-F5344CB8AC3E}">
        <p14:creationId xmlns:p14="http://schemas.microsoft.com/office/powerpoint/2010/main" val="3660529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9CA8-D110-884A-934F-174D3D538758}"/>
              </a:ext>
            </a:extLst>
          </p:cNvPr>
          <p:cNvSpPr>
            <a:spLocks noGrp="1"/>
          </p:cNvSpPr>
          <p:nvPr>
            <p:ph type="title"/>
          </p:nvPr>
        </p:nvSpPr>
        <p:spPr/>
        <p:txBody>
          <a:bodyPr>
            <a:normAutofit/>
          </a:bodyPr>
          <a:lstStyle/>
          <a:p>
            <a:pPr algn="ctr"/>
            <a:r>
              <a:rPr lang="en-US" dirty="0"/>
              <a:t>Opponents’ Rebuttal of Community Support</a:t>
            </a:r>
            <a:br>
              <a:rPr lang="en-US" dirty="0"/>
            </a:br>
            <a:r>
              <a:rPr lang="en-US" sz="4000" dirty="0"/>
              <a:t>Page 3 – Hamden Outside Blue Hills Neighborhood</a:t>
            </a:r>
            <a:endParaRPr lang="en-US" dirty="0"/>
          </a:p>
        </p:txBody>
      </p:sp>
      <p:sp>
        <p:nvSpPr>
          <p:cNvPr id="3" name="Date Placeholder 2">
            <a:extLst>
              <a:ext uri="{FF2B5EF4-FFF2-40B4-BE49-F238E27FC236}">
                <a16:creationId xmlns:a16="http://schemas.microsoft.com/office/drawing/2014/main" id="{D5E16A4A-5A74-6A4E-9DFE-86688C8A1362}"/>
              </a:ext>
            </a:extLst>
          </p:cNvPr>
          <p:cNvSpPr>
            <a:spLocks noGrp="1"/>
          </p:cNvSpPr>
          <p:nvPr>
            <p:ph type="dt" sz="half" idx="10"/>
          </p:nvPr>
        </p:nvSpPr>
        <p:spPr/>
        <p:txBody>
          <a:bodyPr/>
          <a:lstStyle/>
          <a:p>
            <a:fld id="{34E5D5D9-09E5-0F45-8801-7D9559BC2B4B}" type="datetime1">
              <a:rPr lang="en-US" smtClean="0"/>
              <a:t>8/23/2021</a:t>
            </a:fld>
            <a:endParaRPr lang="en-US"/>
          </a:p>
        </p:txBody>
      </p:sp>
      <p:sp>
        <p:nvSpPr>
          <p:cNvPr id="4" name="Footer Placeholder 3">
            <a:extLst>
              <a:ext uri="{FF2B5EF4-FFF2-40B4-BE49-F238E27FC236}">
                <a16:creationId xmlns:a16="http://schemas.microsoft.com/office/drawing/2014/main" id="{D9BA43D0-B3F2-9946-A77C-E3D9A04282CE}"/>
              </a:ext>
            </a:extLst>
          </p:cNvPr>
          <p:cNvSpPr>
            <a:spLocks noGrp="1"/>
          </p:cNvSpPr>
          <p:nvPr>
            <p:ph type="ftr" sz="quarter" idx="11"/>
          </p:nvPr>
        </p:nvSpPr>
        <p:spPr/>
        <p:txBody>
          <a:bodyPr/>
          <a:lstStyle/>
          <a:p>
            <a:r>
              <a:rPr lang="en-US"/>
              <a:t>Opponent Rebuttal of Community Support Analysis 081321.ppt</a:t>
            </a:r>
          </a:p>
        </p:txBody>
      </p:sp>
      <p:sp>
        <p:nvSpPr>
          <p:cNvPr id="5" name="Slide Number Placeholder 4">
            <a:extLst>
              <a:ext uri="{FF2B5EF4-FFF2-40B4-BE49-F238E27FC236}">
                <a16:creationId xmlns:a16="http://schemas.microsoft.com/office/drawing/2014/main" id="{BF426044-4536-0A4A-BACF-B9790223556C}"/>
              </a:ext>
            </a:extLst>
          </p:cNvPr>
          <p:cNvSpPr>
            <a:spLocks noGrp="1"/>
          </p:cNvSpPr>
          <p:nvPr>
            <p:ph type="sldNum" sz="quarter" idx="12"/>
          </p:nvPr>
        </p:nvSpPr>
        <p:spPr/>
        <p:txBody>
          <a:bodyPr/>
          <a:lstStyle/>
          <a:p>
            <a:fld id="{EA3B0D5E-F70F-5645-8C2E-C320449FD802}" type="slidenum">
              <a:rPr lang="en-US" smtClean="0"/>
              <a:t>8</a:t>
            </a:fld>
            <a:endParaRPr lang="en-US"/>
          </a:p>
        </p:txBody>
      </p:sp>
      <p:sp>
        <p:nvSpPr>
          <p:cNvPr id="8" name="TextBox 7">
            <a:extLst>
              <a:ext uri="{FF2B5EF4-FFF2-40B4-BE49-F238E27FC236}">
                <a16:creationId xmlns:a16="http://schemas.microsoft.com/office/drawing/2014/main" id="{CB90A8B0-A6D8-404F-BF25-71668C084609}"/>
              </a:ext>
            </a:extLst>
          </p:cNvPr>
          <p:cNvSpPr txBox="1"/>
          <p:nvPr/>
        </p:nvSpPr>
        <p:spPr>
          <a:xfrm>
            <a:off x="838199" y="1910413"/>
            <a:ext cx="10421040" cy="2031325"/>
          </a:xfrm>
          <a:prstGeom prst="rect">
            <a:avLst/>
          </a:prstGeom>
          <a:noFill/>
        </p:spPr>
        <p:txBody>
          <a:bodyPr wrap="square" rtlCol="0">
            <a:spAutoFit/>
          </a:bodyPr>
          <a:lstStyle/>
          <a:p>
            <a:r>
              <a:rPr lang="en-US" dirty="0"/>
              <a:t>There are 14 supporters listed as living in Hamden who do not appear in the Hamden GIS or the White Pages</a:t>
            </a:r>
          </a:p>
          <a:p>
            <a:endParaRPr lang="en-US" dirty="0"/>
          </a:p>
          <a:p>
            <a:r>
              <a:rPr lang="en-US" dirty="0"/>
              <a:t>There are 59 supporters in Hamden, outside of Blue Hills</a:t>
            </a:r>
          </a:p>
          <a:p>
            <a:endParaRPr lang="en-US" dirty="0"/>
          </a:p>
          <a:p>
            <a:r>
              <a:rPr lang="en-US" dirty="0"/>
              <a:t>There are 32 opponents in Hamden, outside of Blue Hills</a:t>
            </a:r>
          </a:p>
          <a:p>
            <a:endParaRPr lang="en-US" dirty="0"/>
          </a:p>
          <a:p>
            <a:r>
              <a:rPr lang="en-US" dirty="0"/>
              <a:t>But, most of these supporters live miles away from the proposed site, as the next pages show</a:t>
            </a:r>
          </a:p>
        </p:txBody>
      </p:sp>
      <p:graphicFrame>
        <p:nvGraphicFramePr>
          <p:cNvPr id="7" name="Object 6">
            <a:extLst>
              <a:ext uri="{FF2B5EF4-FFF2-40B4-BE49-F238E27FC236}">
                <a16:creationId xmlns:a16="http://schemas.microsoft.com/office/drawing/2014/main" id="{C2396572-E670-1B49-B3E7-4450730CEB65}"/>
              </a:ext>
            </a:extLst>
          </p:cNvPr>
          <p:cNvGraphicFramePr>
            <a:graphicFrameLocks noChangeAspect="1"/>
          </p:cNvGraphicFramePr>
          <p:nvPr>
            <p:extLst>
              <p:ext uri="{D42A27DB-BD31-4B8C-83A1-F6EECF244321}">
                <p14:modId xmlns:p14="http://schemas.microsoft.com/office/powerpoint/2010/main" val="2918026017"/>
              </p:ext>
            </p:extLst>
          </p:nvPr>
        </p:nvGraphicFramePr>
        <p:xfrm>
          <a:off x="1563522" y="4356967"/>
          <a:ext cx="8077230" cy="1584154"/>
        </p:xfrm>
        <a:graphic>
          <a:graphicData uri="http://schemas.openxmlformats.org/presentationml/2006/ole">
            <mc:AlternateContent xmlns:mc="http://schemas.openxmlformats.org/markup-compatibility/2006">
              <mc:Choice xmlns:v="urn:schemas-microsoft-com:vml" Requires="v">
                <p:oleObj spid="_x0000_s10271" name="Worksheet" r:id="rId3" imgW="5245100" imgH="1028700" progId="Excel.Sheet.12">
                  <p:embed/>
                </p:oleObj>
              </mc:Choice>
              <mc:Fallback>
                <p:oleObj name="Worksheet" r:id="rId3" imgW="5245100" imgH="1028700" progId="Excel.Sheet.12">
                  <p:embed/>
                  <p:pic>
                    <p:nvPicPr>
                      <p:cNvPr id="0" name=""/>
                      <p:cNvPicPr/>
                      <p:nvPr/>
                    </p:nvPicPr>
                    <p:blipFill>
                      <a:blip r:embed="rId4"/>
                      <a:stretch>
                        <a:fillRect/>
                      </a:stretch>
                    </p:blipFill>
                    <p:spPr>
                      <a:xfrm>
                        <a:off x="1563522" y="4356967"/>
                        <a:ext cx="8077230" cy="1584154"/>
                      </a:xfrm>
                      <a:prstGeom prst="rect">
                        <a:avLst/>
                      </a:prstGeom>
                    </p:spPr>
                  </p:pic>
                </p:oleObj>
              </mc:Fallback>
            </mc:AlternateContent>
          </a:graphicData>
        </a:graphic>
      </p:graphicFrame>
    </p:spTree>
    <p:extLst>
      <p:ext uri="{BB962C8B-B14F-4D97-AF65-F5344CB8AC3E}">
        <p14:creationId xmlns:p14="http://schemas.microsoft.com/office/powerpoint/2010/main" val="206348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4C49-6E4C-7249-BB33-F770DE9FA5C7}"/>
              </a:ext>
            </a:extLst>
          </p:cNvPr>
          <p:cNvSpPr>
            <a:spLocks noGrp="1"/>
          </p:cNvSpPr>
          <p:nvPr>
            <p:ph type="title"/>
          </p:nvPr>
        </p:nvSpPr>
        <p:spPr/>
        <p:txBody>
          <a:bodyPr/>
          <a:lstStyle/>
          <a:p>
            <a:r>
              <a:rPr lang="en-US" dirty="0"/>
              <a:t>Opponent’s Rebuttal to Community Support</a:t>
            </a:r>
          </a:p>
        </p:txBody>
      </p:sp>
      <p:sp>
        <p:nvSpPr>
          <p:cNvPr id="3" name="Date Placeholder 2">
            <a:extLst>
              <a:ext uri="{FF2B5EF4-FFF2-40B4-BE49-F238E27FC236}">
                <a16:creationId xmlns:a16="http://schemas.microsoft.com/office/drawing/2014/main" id="{B304B5FE-1076-1347-9C51-D424A3B5DF8E}"/>
              </a:ext>
            </a:extLst>
          </p:cNvPr>
          <p:cNvSpPr>
            <a:spLocks noGrp="1"/>
          </p:cNvSpPr>
          <p:nvPr>
            <p:ph type="dt" sz="half" idx="10"/>
          </p:nvPr>
        </p:nvSpPr>
        <p:spPr/>
        <p:txBody>
          <a:bodyPr/>
          <a:lstStyle/>
          <a:p>
            <a:fld id="{E4465104-245A-5A42-9EC1-A0300C4F4614}" type="datetime1">
              <a:rPr lang="en-US" smtClean="0"/>
              <a:t>8/23/2021</a:t>
            </a:fld>
            <a:endParaRPr lang="en-US"/>
          </a:p>
        </p:txBody>
      </p:sp>
      <p:sp>
        <p:nvSpPr>
          <p:cNvPr id="4" name="Footer Placeholder 3">
            <a:extLst>
              <a:ext uri="{FF2B5EF4-FFF2-40B4-BE49-F238E27FC236}">
                <a16:creationId xmlns:a16="http://schemas.microsoft.com/office/drawing/2014/main" id="{03B5FDDC-FB21-BF4E-873B-94A04D00E55D}"/>
              </a:ext>
            </a:extLst>
          </p:cNvPr>
          <p:cNvSpPr>
            <a:spLocks noGrp="1"/>
          </p:cNvSpPr>
          <p:nvPr>
            <p:ph type="ftr" sz="quarter" idx="11"/>
          </p:nvPr>
        </p:nvSpPr>
        <p:spPr/>
        <p:txBody>
          <a:bodyPr/>
          <a:lstStyle/>
          <a:p>
            <a:r>
              <a:rPr lang="en-US"/>
              <a:t>Opponent Rebuttal of Community Support Analysis 081321.ppt</a:t>
            </a:r>
          </a:p>
        </p:txBody>
      </p:sp>
      <p:sp>
        <p:nvSpPr>
          <p:cNvPr id="5" name="Slide Number Placeholder 4">
            <a:extLst>
              <a:ext uri="{FF2B5EF4-FFF2-40B4-BE49-F238E27FC236}">
                <a16:creationId xmlns:a16="http://schemas.microsoft.com/office/drawing/2014/main" id="{0BEA85C5-D47B-3347-A376-C05F0B796FA1}"/>
              </a:ext>
            </a:extLst>
          </p:cNvPr>
          <p:cNvSpPr>
            <a:spLocks noGrp="1"/>
          </p:cNvSpPr>
          <p:nvPr>
            <p:ph type="sldNum" sz="quarter" idx="12"/>
          </p:nvPr>
        </p:nvSpPr>
        <p:spPr/>
        <p:txBody>
          <a:bodyPr/>
          <a:lstStyle/>
          <a:p>
            <a:fld id="{EA3B0D5E-F70F-5645-8C2E-C320449FD802}" type="slidenum">
              <a:rPr lang="en-US" smtClean="0"/>
              <a:t>9</a:t>
            </a:fld>
            <a:endParaRPr lang="en-US"/>
          </a:p>
        </p:txBody>
      </p:sp>
      <p:graphicFrame>
        <p:nvGraphicFramePr>
          <p:cNvPr id="6" name="Object 5">
            <a:extLst>
              <a:ext uri="{FF2B5EF4-FFF2-40B4-BE49-F238E27FC236}">
                <a16:creationId xmlns:a16="http://schemas.microsoft.com/office/drawing/2014/main" id="{7A80394F-3B33-D145-A81D-96D450329D5D}"/>
              </a:ext>
            </a:extLst>
          </p:cNvPr>
          <p:cNvGraphicFramePr>
            <a:graphicFrameLocks noChangeAspect="1"/>
          </p:cNvGraphicFramePr>
          <p:nvPr>
            <p:extLst>
              <p:ext uri="{D42A27DB-BD31-4B8C-83A1-F6EECF244321}">
                <p14:modId xmlns:p14="http://schemas.microsoft.com/office/powerpoint/2010/main" val="2028709963"/>
              </p:ext>
            </p:extLst>
          </p:nvPr>
        </p:nvGraphicFramePr>
        <p:xfrm>
          <a:off x="3479800" y="3123702"/>
          <a:ext cx="3989636" cy="2992227"/>
        </p:xfrm>
        <a:graphic>
          <a:graphicData uri="http://schemas.openxmlformats.org/presentationml/2006/ole">
            <mc:AlternateContent xmlns:mc="http://schemas.openxmlformats.org/markup-compatibility/2006">
              <mc:Choice xmlns:v="urn:schemas-microsoft-com:vml" Requires="v">
                <p:oleObj spid="_x0000_s9259" name="Worksheet" r:id="rId3" imgW="2997200" imgH="2247900" progId="Excel.Sheet.12">
                  <p:embed/>
                </p:oleObj>
              </mc:Choice>
              <mc:Fallback>
                <p:oleObj name="Worksheet" r:id="rId3" imgW="2997200" imgH="2247900" progId="Excel.Sheet.12">
                  <p:embed/>
                  <p:pic>
                    <p:nvPicPr>
                      <p:cNvPr id="0" name=""/>
                      <p:cNvPicPr/>
                      <p:nvPr/>
                    </p:nvPicPr>
                    <p:blipFill>
                      <a:blip r:embed="rId4"/>
                      <a:stretch>
                        <a:fillRect/>
                      </a:stretch>
                    </p:blipFill>
                    <p:spPr>
                      <a:xfrm>
                        <a:off x="3479800" y="3123702"/>
                        <a:ext cx="3989636" cy="299222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34C480F-ED8C-514B-B4EB-607C11306A13}"/>
              </a:ext>
            </a:extLst>
          </p:cNvPr>
          <p:cNvSpPr txBox="1"/>
          <p:nvPr/>
        </p:nvSpPr>
        <p:spPr>
          <a:xfrm>
            <a:off x="838200" y="1397675"/>
            <a:ext cx="10201619" cy="2031325"/>
          </a:xfrm>
          <a:prstGeom prst="rect">
            <a:avLst/>
          </a:prstGeom>
          <a:noFill/>
        </p:spPr>
        <p:txBody>
          <a:bodyPr wrap="square" rtlCol="0">
            <a:spAutoFit/>
          </a:bodyPr>
          <a:lstStyle/>
          <a:p>
            <a:pPr algn="ctr"/>
            <a:r>
              <a:rPr lang="en-US" dirty="0"/>
              <a:t>There are as many total opponents as supporters in </a:t>
            </a:r>
            <a:r>
              <a:rPr lang="en-US" u="sng" dirty="0"/>
              <a:t>Hamden</a:t>
            </a:r>
            <a:endParaRPr lang="en-US" dirty="0"/>
          </a:p>
          <a:p>
            <a:pPr algn="ctr"/>
            <a:endParaRPr lang="en-US" dirty="0"/>
          </a:p>
          <a:p>
            <a:pPr algn="ctr"/>
            <a:r>
              <a:rPr lang="en-US" dirty="0"/>
              <a:t>Supporter John </a:t>
            </a:r>
            <a:r>
              <a:rPr lang="en-US" dirty="0" err="1"/>
              <a:t>Cuozzo</a:t>
            </a:r>
            <a:r>
              <a:rPr lang="en-US" dirty="0"/>
              <a:t> was counted in Hamden; his office is in Hamden, but his home is in North Haven [he is shown below as No Haven (X)] </a:t>
            </a:r>
          </a:p>
          <a:p>
            <a:pPr algn="ctr"/>
            <a:endParaRPr lang="en-US" dirty="0"/>
          </a:p>
          <a:p>
            <a:pPr algn="ctr"/>
            <a:r>
              <a:rPr lang="en-US" dirty="0"/>
              <a:t>47 Hamden opponents (78%) live within 2-miles of the proposed site; only 7 supporters (12%) do</a:t>
            </a:r>
          </a:p>
          <a:p>
            <a:endParaRPr lang="en-US" dirty="0"/>
          </a:p>
        </p:txBody>
      </p:sp>
    </p:spTree>
    <p:extLst>
      <p:ext uri="{BB962C8B-B14F-4D97-AF65-F5344CB8AC3E}">
        <p14:creationId xmlns:p14="http://schemas.microsoft.com/office/powerpoint/2010/main" val="3564635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5773</TotalTime>
  <Words>1240</Words>
  <Application>Microsoft Office PowerPoint</Application>
  <PresentationFormat>Widescreen</PresentationFormat>
  <Paragraphs>113</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Office Theme</vt:lpstr>
      <vt:lpstr>Worksheet</vt:lpstr>
      <vt:lpstr>Opponents’ Rebuttal</vt:lpstr>
      <vt:lpstr>Opponents’ Rebuttal of Community Support</vt:lpstr>
      <vt:lpstr>Opponents’ Rebuttal of Community Support Page 1 – Blue Hills Neighborhood</vt:lpstr>
      <vt:lpstr>Opponents’ Rebuttal of Community Support Page 1 – Blue Hills Neighborhood</vt:lpstr>
      <vt:lpstr>Opponents’ Rebuttal of Community Support Page 2 – North Haven Outside of Blue Hills Neighborhood</vt:lpstr>
      <vt:lpstr>Opponents’ Rebuttal of Community Support Page 2 – North Haven Outside Blue Hills Neighborhood</vt:lpstr>
      <vt:lpstr>Opponents’ Rebuttal of Community Support Page 3 – Hamden Outside of Blue Hills Neighborhood</vt:lpstr>
      <vt:lpstr>Opponents’ Rebuttal of Community Support Page 3 – Hamden Outside Blue Hills Neighborhood</vt:lpstr>
      <vt:lpstr>Opponent’s Rebuttal to Community Support</vt:lpstr>
      <vt:lpstr>Opponent’s Rebuttal to Community Support Where do the Supporters Live in Hamden &amp; North Haven?</vt:lpstr>
      <vt:lpstr>Opponents’ Rebuttal of Community Support Why Do Neighbors Support the High School Project?</vt:lpstr>
      <vt:lpstr>Opponents’ Rebuttal of Community Support Many Supporters Have a Relationship with Slate School</vt:lpstr>
      <vt:lpstr>Opponents’ Rebuttal of Community Support Closing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Opponents’ Rebuttal</dc:title>
  <dc:creator>Elizabeth Knope</dc:creator>
  <cp:lastModifiedBy>Leslie Carney</cp:lastModifiedBy>
  <cp:revision>45</cp:revision>
  <cp:lastPrinted>2021-08-17T17:11:10Z</cp:lastPrinted>
  <dcterms:created xsi:type="dcterms:W3CDTF">2021-08-13T20:16:33Z</dcterms:created>
  <dcterms:modified xsi:type="dcterms:W3CDTF">2021-08-23T13:39:05Z</dcterms:modified>
</cp:coreProperties>
</file>